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344" r:id="rId5"/>
    <p:sldId id="289" r:id="rId6"/>
    <p:sldId id="345" r:id="rId7"/>
    <p:sldId id="290" r:id="rId8"/>
    <p:sldId id="292" r:id="rId9"/>
    <p:sldId id="291" r:id="rId10"/>
    <p:sldId id="358" r:id="rId11"/>
    <p:sldId id="295" r:id="rId12"/>
    <p:sldId id="342" r:id="rId13"/>
    <p:sldId id="296" r:id="rId14"/>
    <p:sldId id="303" r:id="rId15"/>
    <p:sldId id="299" r:id="rId16"/>
    <p:sldId id="302" r:id="rId17"/>
    <p:sldId id="307" r:id="rId18"/>
    <p:sldId id="308" r:id="rId19"/>
    <p:sldId id="310" r:id="rId20"/>
    <p:sldId id="311" r:id="rId21"/>
    <p:sldId id="312" r:id="rId22"/>
    <p:sldId id="313" r:id="rId23"/>
    <p:sldId id="315" r:id="rId24"/>
    <p:sldId id="335" r:id="rId25"/>
    <p:sldId id="336" r:id="rId26"/>
    <p:sldId id="314" r:id="rId27"/>
    <p:sldId id="304" r:id="rId28"/>
    <p:sldId id="316" r:id="rId29"/>
    <p:sldId id="318" r:id="rId30"/>
    <p:sldId id="317" r:id="rId31"/>
    <p:sldId id="319" r:id="rId32"/>
    <p:sldId id="320" r:id="rId33"/>
    <p:sldId id="321" r:id="rId34"/>
    <p:sldId id="325" r:id="rId35"/>
    <p:sldId id="326" r:id="rId36"/>
    <p:sldId id="327" r:id="rId37"/>
    <p:sldId id="328" r:id="rId38"/>
    <p:sldId id="331" r:id="rId39"/>
    <p:sldId id="333" r:id="rId40"/>
    <p:sldId id="334" r:id="rId41"/>
    <p:sldId id="338" r:id="rId42"/>
    <p:sldId id="337" r:id="rId43"/>
    <p:sldId id="332" r:id="rId44"/>
    <p:sldId id="339" r:id="rId45"/>
    <p:sldId id="340" r:id="rId46"/>
    <p:sldId id="341" r:id="rId47"/>
    <p:sldId id="329" r:id="rId48"/>
    <p:sldId id="346" r:id="rId49"/>
    <p:sldId id="359" r:id="rId50"/>
    <p:sldId id="347" r:id="rId51"/>
    <p:sldId id="348" r:id="rId52"/>
    <p:sldId id="351" r:id="rId53"/>
    <p:sldId id="349" r:id="rId54"/>
    <p:sldId id="350" r:id="rId55"/>
    <p:sldId id="352" r:id="rId56"/>
    <p:sldId id="353" r:id="rId57"/>
    <p:sldId id="354" r:id="rId58"/>
    <p:sldId id="356" r:id="rId59"/>
    <p:sldId id="357" r:id="rId60"/>
    <p:sldId id="275" r:id="rId61"/>
    <p:sldId id="279" r:id="rId62"/>
    <p:sldId id="282" r:id="rId63"/>
    <p:sldId id="283" r:id="rId64"/>
    <p:sldId id="284" r:id="rId65"/>
    <p:sldId id="285" r:id="rId66"/>
    <p:sldId id="286" r:id="rId67"/>
    <p:sldId id="287" r:id="rId68"/>
    <p:sldId id="266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8C-4F3A-8367-FD24A7E703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8C-4F3A-8367-FD24A7E703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8C-4F3A-8367-FD24A7E703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6744256"/>
        <c:axId val="6741904"/>
      </c:barChart>
      <c:catAx>
        <c:axId val="67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1904"/>
        <c:crosses val="autoZero"/>
        <c:auto val="1"/>
        <c:lblAlgn val="ctr"/>
        <c:lblOffset val="100"/>
        <c:noMultiLvlLbl val="0"/>
      </c:catAx>
      <c:valAx>
        <c:axId val="6741904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3-4C89-809A-C208117A30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3-4C89-809A-C208117A30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23-4C89-809A-C208117A30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23-4C89-809A-C208117A30B6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23-4C89-809A-C208117A3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635574" y="0"/>
          <a:ext cx="1901517" cy="190151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110953" y="950759"/>
        <a:ext cx="950759" cy="950758"/>
      </dsp:txXfrm>
    </dsp:sp>
    <dsp:sp modelId="{B9081641-3E3E-4D63-BDE6-FED6BAA54B1C}">
      <dsp:nvSpPr>
        <dsp:cNvPr id="0" name=""/>
        <dsp:cNvSpPr/>
      </dsp:nvSpPr>
      <dsp:spPr>
        <a:xfrm>
          <a:off x="684815" y="1901517"/>
          <a:ext cx="1901517" cy="190151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>
        <a:off x="1160194" y="2852276"/>
        <a:ext cx="950759" cy="950758"/>
      </dsp:txXfrm>
    </dsp:sp>
    <dsp:sp modelId="{4C9C0468-2CFC-4773-A99A-8EC2169C7EA7}">
      <dsp:nvSpPr>
        <dsp:cNvPr id="0" name=""/>
        <dsp:cNvSpPr/>
      </dsp:nvSpPr>
      <dsp:spPr>
        <a:xfrm rot="10800000">
          <a:off x="1635574" y="1901517"/>
          <a:ext cx="1901517" cy="1901517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 rot="10800000">
        <a:off x="2110953" y="1901517"/>
        <a:ext cx="950759" cy="950758"/>
      </dsp:txXfrm>
    </dsp:sp>
    <dsp:sp modelId="{230401A8-E534-40EF-9B07-4F9CCF86AA7E}">
      <dsp:nvSpPr>
        <dsp:cNvPr id="0" name=""/>
        <dsp:cNvSpPr/>
      </dsp:nvSpPr>
      <dsp:spPr>
        <a:xfrm>
          <a:off x="2586333" y="1901517"/>
          <a:ext cx="1901517" cy="1901517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3061712" y="2852276"/>
        <a:ext cx="950759" cy="950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496291" y="1104695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 소멸 현상 분석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                    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2"/>
            <a:ext cx="11007468" cy="84897"/>
            <a:chOff x="1184532" y="1968492"/>
            <a:chExt cx="11007468" cy="848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2"/>
              <a:ext cx="5914537" cy="84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35D446-B64E-4A84-9AED-1C56EB827F01}"/>
              </a:ext>
            </a:extLst>
          </p:cNvPr>
          <p:cNvSpPr txBox="1"/>
          <p:nvPr/>
        </p:nvSpPr>
        <p:spPr>
          <a:xfrm>
            <a:off x="6201295" y="5256565"/>
            <a:ext cx="565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3</a:t>
            </a:r>
            <a:r>
              <a:rPr lang="ko-KR" altLang="en-US" sz="2800" b="1" dirty="0">
                <a:latin typeface="+mj-lt"/>
              </a:rPr>
              <a:t>조</a:t>
            </a:r>
            <a:r>
              <a:rPr lang="en-US" altLang="ko-KR" sz="2800" b="1" dirty="0">
                <a:latin typeface="+mj-lt"/>
              </a:rPr>
              <a:t>: </a:t>
            </a:r>
            <a:r>
              <a:rPr lang="ko-KR" altLang="en-US" sz="2800" b="1" dirty="0">
                <a:latin typeface="+mj-lt"/>
              </a:rPr>
              <a:t>김재홍</a:t>
            </a:r>
            <a:r>
              <a:rPr lang="en-US" altLang="ko-KR" sz="2800" b="1" dirty="0">
                <a:latin typeface="+mj-lt"/>
              </a:rPr>
              <a:t>,</a:t>
            </a:r>
            <a:r>
              <a:rPr lang="ko-KR" altLang="en-US" sz="2800" b="1" dirty="0">
                <a:latin typeface="+mj-lt"/>
              </a:rPr>
              <a:t> 송재성</a:t>
            </a:r>
            <a:r>
              <a:rPr lang="en-US" altLang="ko-KR" sz="2800" b="1" dirty="0">
                <a:latin typeface="+mj-lt"/>
              </a:rPr>
              <a:t>,</a:t>
            </a:r>
            <a:r>
              <a:rPr lang="ko-KR" altLang="en-US" sz="2800" b="1" dirty="0">
                <a:latin typeface="+mj-lt"/>
              </a:rPr>
              <a:t> 정기영</a:t>
            </a:r>
            <a:r>
              <a:rPr lang="en-US" altLang="ko-KR" sz="2800" b="1" dirty="0">
                <a:latin typeface="+mj-lt"/>
              </a:rPr>
              <a:t>, </a:t>
            </a:r>
            <a:r>
              <a:rPr lang="ko-KR" altLang="en-US" sz="2800" b="1" dirty="0">
                <a:latin typeface="+mj-lt"/>
              </a:rPr>
              <a:t>정인철</a:t>
            </a:r>
            <a:r>
              <a:rPr lang="en-US" altLang="ko-KR" sz="2800" b="1" dirty="0">
                <a:latin typeface="+mj-lt"/>
              </a:rPr>
              <a:t> 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8710A-5C18-4234-88DA-781FAB021D02}"/>
              </a:ext>
            </a:extLst>
          </p:cNvPr>
          <p:cNvSpPr txBox="1"/>
          <p:nvPr/>
        </p:nvSpPr>
        <p:spPr>
          <a:xfrm>
            <a:off x="2909455" y="2413337"/>
            <a:ext cx="366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 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1" y="884576"/>
            <a:ext cx="570253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교통문화실태조사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지역별 전월세전환율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시도 연령경제활동인구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취업률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고령인구비율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</a:t>
            </a:r>
            <a:r>
              <a:rPr lang="ko-KR" altLang="en-US" sz="1400" dirty="0" err="1"/>
              <a:t>시군구</a:t>
            </a:r>
            <a:r>
              <a:rPr lang="en-US" altLang="ko-KR" sz="1400" dirty="0"/>
              <a:t>/</a:t>
            </a:r>
            <a:r>
              <a:rPr lang="ko-KR" altLang="en-US" sz="1400" dirty="0"/>
              <a:t>연령</a:t>
            </a:r>
            <a:r>
              <a:rPr lang="en-US" altLang="ko-KR" sz="1400" dirty="0"/>
              <a:t>(5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r>
              <a:rPr lang="ko-KR" altLang="en-US" sz="1400" dirty="0"/>
              <a:t>별 이동자수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지역별 고령인구 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1960</a:t>
            </a:r>
            <a:r>
              <a:rPr lang="ko-KR" altLang="en-US" sz="1400" dirty="0"/>
              <a:t>년</a:t>
            </a:r>
            <a:r>
              <a:rPr lang="en-US" altLang="ko-KR" sz="1400" dirty="0"/>
              <a:t>_2070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주요</a:t>
            </a:r>
            <a:r>
              <a:rPr lang="en-US" altLang="ko-KR" sz="1400" dirty="0"/>
              <a:t>_</a:t>
            </a:r>
            <a:r>
              <a:rPr lang="ko-KR" altLang="en-US" sz="1400" dirty="0"/>
              <a:t>인구지표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1990</a:t>
            </a:r>
            <a:r>
              <a:rPr lang="ko-KR" altLang="en-US" sz="1400" dirty="0"/>
              <a:t>년</a:t>
            </a:r>
            <a:r>
              <a:rPr lang="en-US" altLang="ko-KR" sz="1400" dirty="0"/>
              <a:t>_2020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주민등록인구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8545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수도권으로 향하는 청년층</a:t>
            </a:r>
            <a:endParaRPr lang="en-US" altLang="ko-KR" sz="4000" b="1" dirty="0">
              <a:latin typeface="+mj-lt"/>
            </a:endParaRPr>
          </a:p>
          <a:p>
            <a:endParaRPr lang="en-US" altLang="ko-KR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1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절차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78686" y="21145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53690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7013048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63377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16174" y="2858761"/>
            <a:ext cx="1846518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국가통계포털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공공데이터포털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일자리행정통계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881665" y="2858761"/>
            <a:ext cx="1682895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453245" y="2858761"/>
            <a:ext cx="2022308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403242" y="2858761"/>
            <a:ext cx="1682895" cy="239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막대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히트맵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그래프 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1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8673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공통사항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F5B8A-FE43-4008-9D0D-948ABA0291E9}"/>
              </a:ext>
            </a:extLst>
          </p:cNvPr>
          <p:cNvSpPr txBox="1"/>
          <p:nvPr/>
        </p:nvSpPr>
        <p:spPr>
          <a:xfrm>
            <a:off x="720000" y="1964174"/>
            <a:ext cx="261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라이브러리 호출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EFD97-A7FA-4E97-A2E1-2C180E50056C}"/>
              </a:ext>
            </a:extLst>
          </p:cNvPr>
          <p:cNvSpPr txBox="1"/>
          <p:nvPr/>
        </p:nvSpPr>
        <p:spPr>
          <a:xfrm>
            <a:off x="720000" y="3244334"/>
            <a:ext cx="261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CSV </a:t>
            </a:r>
            <a:r>
              <a:rPr lang="ko-KR" altLang="en-US" dirty="0"/>
              <a:t>파일의 경우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33E0D-9AF9-4239-814F-DCE368021C64}"/>
              </a:ext>
            </a:extLst>
          </p:cNvPr>
          <p:cNvSpPr txBox="1"/>
          <p:nvPr/>
        </p:nvSpPr>
        <p:spPr>
          <a:xfrm>
            <a:off x="720000" y="4848532"/>
            <a:ext cx="261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Excel </a:t>
            </a:r>
            <a:r>
              <a:rPr lang="ko-KR" altLang="en-US" dirty="0"/>
              <a:t>파일의 경우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56430C34-8DDA-42D7-A62B-07FA88B95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04" y="1596498"/>
            <a:ext cx="5182037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pd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font_manager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rc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sns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7F44C930-DD31-46A8-872A-77D76224F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04" y="2921169"/>
            <a:ext cx="8858596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/미니 프로젝트 1/데이터 통합용/통합 필요/인구 관련/1960년_2070년_주요_인구지표.csv’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0233B80E-4162-4C75-961C-3D1E626AC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404" y="4386867"/>
            <a:ext cx="7942811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df_2021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pd.read_excel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'./2021.xlsx’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sheet_name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'표17’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usecols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'A:C, E:F’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사용할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sheet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이름 지정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0336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95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공통사항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F5B8A-FE43-4008-9D0D-948ABA0291E9}"/>
              </a:ext>
            </a:extLst>
          </p:cNvPr>
          <p:cNvSpPr txBox="1"/>
          <p:nvPr/>
        </p:nvSpPr>
        <p:spPr>
          <a:xfrm>
            <a:off x="7551894" y="1370242"/>
            <a:ext cx="261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</a:t>
            </a:r>
            <a:r>
              <a:rPr lang="en-US" altLang="ko-KR" dirty="0">
                <a:latin typeface="+mj-lt"/>
              </a:rPr>
              <a:t>- </a:t>
            </a:r>
            <a:r>
              <a:rPr lang="ko-KR" altLang="en-US" dirty="0" err="1">
                <a:latin typeface="+mj-lt"/>
              </a:rPr>
              <a:t>결측치</a:t>
            </a:r>
            <a:r>
              <a:rPr lang="ko-KR" altLang="en-US" dirty="0">
                <a:latin typeface="+mj-lt"/>
              </a:rPr>
              <a:t> 및 이상치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05531-7C58-4278-A0E0-D7B283EB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910" y="1978420"/>
            <a:ext cx="3753374" cy="7152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E2D411-96E0-4FC3-B2CB-A6EBD560E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54"/>
          <a:stretch/>
        </p:blipFill>
        <p:spPr>
          <a:xfrm>
            <a:off x="720001" y="1438221"/>
            <a:ext cx="4259324" cy="44964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0ECF32-D3E1-4820-94CB-BFB9BAE0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909" y="3494741"/>
            <a:ext cx="3753374" cy="9907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61EFFFB-9FBF-477E-B7BA-972BD98A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986" y="4753383"/>
            <a:ext cx="6411220" cy="118126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B72AB0F-8148-4D26-928A-0F54D1F254B7}"/>
              </a:ext>
            </a:extLst>
          </p:cNvPr>
          <p:cNvCxnSpPr>
            <a:cxnSpLocks/>
          </p:cNvCxnSpPr>
          <p:nvPr/>
        </p:nvCxnSpPr>
        <p:spPr>
          <a:xfrm>
            <a:off x="5561990" y="3034146"/>
            <a:ext cx="659321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077AEB7-D1F7-4FD9-BC21-B4470DE90D9A}"/>
              </a:ext>
            </a:extLst>
          </p:cNvPr>
          <p:cNvSpPr/>
          <p:nvPr/>
        </p:nvSpPr>
        <p:spPr>
          <a:xfrm>
            <a:off x="720000" y="1739574"/>
            <a:ext cx="1383120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B06C6FF-CA3C-4FFF-841C-1F56090F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637"/>
            <a:ext cx="12192000" cy="4390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20000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10</a:t>
            </a:r>
            <a:r>
              <a:rPr lang="ko-KR" altLang="en-US" dirty="0"/>
              <a:t>년간 지역별 고령인구 추세 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54 rows × 82 columns)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629050-204E-40BA-BA87-9C653FABC67F}"/>
              </a:ext>
            </a:extLst>
          </p:cNvPr>
          <p:cNvSpPr/>
          <p:nvPr/>
        </p:nvSpPr>
        <p:spPr>
          <a:xfrm>
            <a:off x="2016785" y="1624636"/>
            <a:ext cx="414294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3D6305-1665-4741-9710-F9EB755D7F8C}"/>
              </a:ext>
            </a:extLst>
          </p:cNvPr>
          <p:cNvSpPr/>
          <p:nvPr/>
        </p:nvSpPr>
        <p:spPr>
          <a:xfrm>
            <a:off x="7348014" y="1624636"/>
            <a:ext cx="484398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6D536-0BE9-4934-8E50-DB1DA9FE9A7E}"/>
              </a:ext>
            </a:extLst>
          </p:cNvPr>
          <p:cNvSpPr txBox="1"/>
          <p:nvPr/>
        </p:nvSpPr>
        <p:spPr>
          <a:xfrm>
            <a:off x="3082418" y="617635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2012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7F68D-E9B7-49B2-8B3B-843781861C06}"/>
              </a:ext>
            </a:extLst>
          </p:cNvPr>
          <p:cNvSpPr txBox="1"/>
          <p:nvPr/>
        </p:nvSpPr>
        <p:spPr>
          <a:xfrm>
            <a:off x="8733687" y="6176356"/>
            <a:ext cx="22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2021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</p:spTree>
    <p:extLst>
      <p:ext uri="{BB962C8B-B14F-4D97-AF65-F5344CB8AC3E}">
        <p14:creationId xmlns:p14="http://schemas.microsoft.com/office/powerpoint/2010/main" val="39919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3A9A26-504A-464B-BDB6-6B5FCC86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1" y="1624638"/>
            <a:ext cx="5538275" cy="4876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638CE3-FC75-45C1-B0F7-6BCBB6864212}"/>
              </a:ext>
            </a:extLst>
          </p:cNvPr>
          <p:cNvSpPr txBox="1"/>
          <p:nvPr/>
        </p:nvSpPr>
        <p:spPr>
          <a:xfrm>
            <a:off x="6709844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결과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E53E3A-E0E1-48A8-BED8-14DE7EC04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98" y="1653903"/>
            <a:ext cx="5135211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사용하지 않은 행 제거하기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성별로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나눠져있는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행들 제거하고 합계만 사용함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'남자'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'항목'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'여자'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'항목'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전국 행 제거하기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인덱스 번호 재배열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df.reset_index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항목 컬럼 제거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'항목'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'행정구역(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동읍면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)별 '이라는 컬럼명이 너무 길어서 변경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df.rename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'행정구역(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동읍면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)별'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'지역'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6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컬럼을 연도별로 나누기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D5ADAB-3EFA-42E5-B0DF-628C9955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96" y="1566261"/>
            <a:ext cx="3979886" cy="4425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32ADF-52C1-4261-A754-06E8E46244E8}"/>
              </a:ext>
            </a:extLst>
          </p:cNvPr>
          <p:cNvSpPr txBox="1"/>
          <p:nvPr/>
        </p:nvSpPr>
        <p:spPr>
          <a:xfrm>
            <a:off x="719999" y="1552380"/>
            <a:ext cx="72269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tmp_list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tmp_list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df.columns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이중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문을 통해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tmp_list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df.columns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하고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+ 1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통해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range(8)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동안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1, 2, 3, 4, 5, 6, 7, 8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열을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append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div_list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tmp_list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div_list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tmp_list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append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된 값은 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값을 가짐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 데이터 프레임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DC83A-E728-4A1B-9BEE-78757434C8EF}"/>
              </a:ext>
            </a:extLst>
          </p:cNvPr>
          <p:cNvSpPr txBox="1"/>
          <p:nvPr/>
        </p:nvSpPr>
        <p:spPr>
          <a:xfrm>
            <a:off x="6472100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27C62-4D26-4E0C-B6E8-606790CA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261" y="1676337"/>
            <a:ext cx="5726441" cy="4890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8EE6A-9C8F-4890-8052-AC071C938976}"/>
              </a:ext>
            </a:extLst>
          </p:cNvPr>
          <p:cNvSpPr txBox="1"/>
          <p:nvPr/>
        </p:nvSpPr>
        <p:spPr>
          <a:xfrm>
            <a:off x="719999" y="1368767"/>
            <a:ext cx="6760325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연도 리스트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2012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~ 2021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년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years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임시 리스트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 만들고 미리 값 넣음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years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div_list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].sum())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div_list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저장되어 있던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행을 더해서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qppend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years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각 열에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더한 값들을 넣음</a:t>
            </a:r>
            <a:endParaRPr lang="ko-KR" alt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33399C-2796-4EF2-B8CB-DAED8AC60203}"/>
              </a:ext>
            </a:extLst>
          </p:cNvPr>
          <p:cNvSpPr txBox="1"/>
          <p:nvPr/>
        </p:nvSpPr>
        <p:spPr>
          <a:xfrm>
            <a:off x="719998" y="2997586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D52F5-9A79-4272-8D66-3CFB9B9D1116}"/>
              </a:ext>
            </a:extLst>
          </p:cNvPr>
          <p:cNvSpPr txBox="1"/>
          <p:nvPr/>
        </p:nvSpPr>
        <p:spPr>
          <a:xfrm>
            <a:off x="719997" y="1444512"/>
            <a:ext cx="8299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df_sum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pivot_table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8934F-1A35-4DF7-82FF-767C9F5E089A}"/>
              </a:ext>
            </a:extLst>
          </p:cNvPr>
          <p:cNvSpPr txBox="1"/>
          <p:nvPr/>
        </p:nvSpPr>
        <p:spPr>
          <a:xfrm>
            <a:off x="719997" y="3491083"/>
            <a:ext cx="83990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.heatmap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'.0f'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rocket_r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'10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년간 고령 인구 변화 추세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3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1448260" y="1842355"/>
            <a:ext cx="57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1446733" y="3498061"/>
            <a:ext cx="576000" cy="5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1446733" y="5153767"/>
            <a:ext cx="576000" cy="57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6954612" y="184235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6953488" y="3497341"/>
            <a:ext cx="576000" cy="57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1568886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1568887" y="3601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1570415" y="52571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7079822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80226" y="36006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2144886" y="1914911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분석의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2144886" y="35860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수집 및 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2146414" y="5241712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7655820" y="1930224"/>
            <a:ext cx="465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7656225" y="3585134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해결 방안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8E6BB7-2412-4C3A-BD74-5FFBC2BA0A22}"/>
              </a:ext>
            </a:extLst>
          </p:cNvPr>
          <p:cNvSpPr txBox="1"/>
          <p:nvPr/>
        </p:nvSpPr>
        <p:spPr>
          <a:xfrm>
            <a:off x="7655820" y="524171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부록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26F65-4656-41CE-9B48-CE0484AADA36}"/>
              </a:ext>
            </a:extLst>
          </p:cNvPr>
          <p:cNvSpPr/>
          <p:nvPr/>
        </p:nvSpPr>
        <p:spPr>
          <a:xfrm>
            <a:off x="6953082" y="5153767"/>
            <a:ext cx="576000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59F1C-8909-4CD1-BD4E-7F4A53BC13D2}"/>
              </a:ext>
            </a:extLst>
          </p:cNvPr>
          <p:cNvSpPr txBox="1"/>
          <p:nvPr/>
        </p:nvSpPr>
        <p:spPr>
          <a:xfrm>
            <a:off x="7079820" y="52573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(10</a:t>
            </a:r>
            <a:r>
              <a:rPr lang="ko-KR" altLang="en-US" dirty="0"/>
              <a:t>년간 고령 인구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3AEDD-2112-4EE1-98FA-67C810CF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365944"/>
            <a:ext cx="6991333" cy="5390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655E2F-F8F8-45A9-A751-DB5ECEC5F1FD}"/>
              </a:ext>
            </a:extLst>
          </p:cNvPr>
          <p:cNvSpPr txBox="1"/>
          <p:nvPr/>
        </p:nvSpPr>
        <p:spPr>
          <a:xfrm>
            <a:off x="8179723" y="1989398"/>
            <a:ext cx="3690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인구 변화의 추이에 대해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파악할 수 있지만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 간 인구 격차를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반영하지 못해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인사이트 도출이 어려움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5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EC028-89B7-493E-BDA8-59A1BCCA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368767"/>
            <a:ext cx="7487215" cy="531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7F0B3-6BCD-4481-A9B1-227B6F83FEC6}"/>
              </a:ext>
            </a:extLst>
          </p:cNvPr>
          <p:cNvSpPr txBox="1"/>
          <p:nvPr/>
        </p:nvSpPr>
        <p:spPr>
          <a:xfrm>
            <a:off x="8207214" y="1905506"/>
            <a:ext cx="3690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비율 표시된 데이터 이용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강원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전북 등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고령 인구 비율이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상대적으로 높게 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상승했다는 것을 확인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0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F548D-8B03-4BB1-94AA-B74DD4A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22" y="1324799"/>
            <a:ext cx="6572075" cy="5533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C182B8-80CD-445F-A506-2AA70139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" y="2565800"/>
            <a:ext cx="5538119" cy="26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1E0EB-BC08-4B99-9294-F3709E9C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/>
          <a:stretch/>
        </p:blipFill>
        <p:spPr>
          <a:xfrm>
            <a:off x="1815266" y="2391854"/>
            <a:ext cx="8561468" cy="4364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7B68F8-A0DF-4409-9EF7-928AE156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50"/>
          <a:stretch/>
        </p:blipFill>
        <p:spPr>
          <a:xfrm>
            <a:off x="3031655" y="1421475"/>
            <a:ext cx="6128689" cy="9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90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B2483-4688-4E56-84F6-C32BA83C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12098"/>
            <a:ext cx="10136423" cy="45176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2E01D-0A21-462F-A157-48C49BC0412D}"/>
              </a:ext>
            </a:extLst>
          </p:cNvPr>
          <p:cNvSpPr/>
          <p:nvPr/>
        </p:nvSpPr>
        <p:spPr>
          <a:xfrm>
            <a:off x="4070028" y="4423110"/>
            <a:ext cx="1383120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6CE99-9CF2-4B92-BEE1-4F8FACF0F23A}"/>
              </a:ext>
            </a:extLst>
          </p:cNvPr>
          <p:cNvSpPr txBox="1"/>
          <p:nvPr/>
        </p:nvSpPr>
        <p:spPr>
          <a:xfrm>
            <a:off x="3728622" y="4103428"/>
            <a:ext cx="206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대전의 위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경도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9E6CE6-02F4-4964-B423-F87B3D3542CA}"/>
              </a:ext>
            </a:extLst>
          </p:cNvPr>
          <p:cNvSpPr/>
          <p:nvPr/>
        </p:nvSpPr>
        <p:spPr>
          <a:xfrm>
            <a:off x="3807229" y="5340820"/>
            <a:ext cx="872836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48867-B38B-428C-A91E-A4D1A1970347}"/>
              </a:ext>
            </a:extLst>
          </p:cNvPr>
          <p:cNvSpPr txBox="1"/>
          <p:nvPr/>
        </p:nvSpPr>
        <p:spPr>
          <a:xfrm>
            <a:off x="3965178" y="5051398"/>
            <a:ext cx="556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AB6A38-F7D3-4787-ACCA-6ECF6F4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491268"/>
            <a:ext cx="2248214" cy="2667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32E6B-4E38-40B7-86D6-1DFBF3FDB347}"/>
              </a:ext>
            </a:extLst>
          </p:cNvPr>
          <p:cNvSpPr/>
          <p:nvPr/>
        </p:nvSpPr>
        <p:spPr>
          <a:xfrm>
            <a:off x="3649279" y="5799193"/>
            <a:ext cx="285127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05579-3076-4705-B19A-85423EDFA9BE}"/>
              </a:ext>
            </a:extLst>
          </p:cNvPr>
          <p:cNvCxnSpPr/>
          <p:nvPr/>
        </p:nvCxnSpPr>
        <p:spPr>
          <a:xfrm>
            <a:off x="4746567" y="5579666"/>
            <a:ext cx="83128" cy="147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BBCC46-02DD-4BB0-854F-D67359E37EE7}"/>
              </a:ext>
            </a:extLst>
          </p:cNvPr>
          <p:cNvCxnSpPr/>
          <p:nvPr/>
        </p:nvCxnSpPr>
        <p:spPr>
          <a:xfrm>
            <a:off x="4813069" y="5568263"/>
            <a:ext cx="83128" cy="147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6CC5B3-753F-42BD-9490-1AA90847867B}"/>
              </a:ext>
            </a:extLst>
          </p:cNvPr>
          <p:cNvSpPr txBox="1"/>
          <p:nvPr/>
        </p:nvSpPr>
        <p:spPr>
          <a:xfrm>
            <a:off x="5029201" y="5461443"/>
            <a:ext cx="206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두 값이 같아야 함</a:t>
            </a:r>
          </a:p>
        </p:txBody>
      </p:sp>
    </p:spTree>
    <p:extLst>
      <p:ext uri="{BB962C8B-B14F-4D97-AF65-F5344CB8AC3E}">
        <p14:creationId xmlns:p14="http://schemas.microsoft.com/office/powerpoint/2010/main" val="32416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8" y="999435"/>
            <a:ext cx="90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라이브러리를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D1555-F199-4D15-97A0-5B2BA47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32" y="1451894"/>
            <a:ext cx="5587973" cy="5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1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70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1960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- 2070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주요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인구지표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00"/>
                </a:solidFill>
              </a:rPr>
              <a:t>22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rows × 113 columns)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A052E-AE5F-4503-AFFF-C6DC22E5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53"/>
            <a:ext cx="12192000" cy="5107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261E50-BC74-4085-8611-B5A315B4F1CB}"/>
              </a:ext>
            </a:extLst>
          </p:cNvPr>
          <p:cNvSpPr/>
          <p:nvPr/>
        </p:nvSpPr>
        <p:spPr>
          <a:xfrm>
            <a:off x="1762297" y="6203508"/>
            <a:ext cx="972589" cy="2388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FB280-4567-4A85-A25E-ABD9F7B5C8F5}"/>
              </a:ext>
            </a:extLst>
          </p:cNvPr>
          <p:cNvSpPr/>
          <p:nvPr/>
        </p:nvSpPr>
        <p:spPr>
          <a:xfrm>
            <a:off x="10502150" y="109646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0DB70-6BB8-4035-A144-8D07D5790E74}"/>
              </a:ext>
            </a:extLst>
          </p:cNvPr>
          <p:cNvSpPr txBox="1"/>
          <p:nvPr/>
        </p:nvSpPr>
        <p:spPr>
          <a:xfrm>
            <a:off x="10888490" y="1074819"/>
            <a:ext cx="122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</p:spTree>
    <p:extLst>
      <p:ext uri="{BB962C8B-B14F-4D97-AF65-F5344CB8AC3E}">
        <p14:creationId xmlns:p14="http://schemas.microsoft.com/office/powerpoint/2010/main" val="329432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38CE3-FC75-45C1-B0F7-6BCBB6864212}"/>
              </a:ext>
            </a:extLst>
          </p:cNvPr>
          <p:cNvSpPr txBox="1"/>
          <p:nvPr/>
        </p:nvSpPr>
        <p:spPr>
          <a:xfrm>
            <a:off x="5931772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그리기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1978D-5B7D-4650-9766-86E01B39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52560"/>
            <a:ext cx="4972744" cy="2705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3070-F3F0-427A-8C4E-94FC9BEF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4819462"/>
            <a:ext cx="5007469" cy="743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F65D26-EAEC-45DC-83A7-24F5AD77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91" y="1552560"/>
            <a:ext cx="6132442" cy="3134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E77C6F-755F-4088-BF2D-8A58F6B45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92" y="4046741"/>
            <a:ext cx="6132442" cy="63998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3B6199-011E-406E-83E7-7FAA43FD0B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4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2BB-719C-4776-963E-FAA1F67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26799"/>
            <a:ext cx="7401536" cy="5188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28D24-BD68-4071-8BAD-74470C89CF85}"/>
              </a:ext>
            </a:extLst>
          </p:cNvPr>
          <p:cNvSpPr txBox="1"/>
          <p:nvPr/>
        </p:nvSpPr>
        <p:spPr>
          <a:xfrm>
            <a:off x="8179723" y="2113702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전국적으로 미래의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노년 부양비는 계속해서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상승하여</a:t>
            </a:r>
            <a:r>
              <a:rPr lang="en-US" altLang="ko-KR" sz="2400" b="1" dirty="0">
                <a:latin typeface="+mj-lt"/>
              </a:rPr>
              <a:t>,</a:t>
            </a:r>
          </a:p>
          <a:p>
            <a:endParaRPr lang="en-US" altLang="ko-KR" sz="2400" b="1" dirty="0">
              <a:latin typeface="+mj-lt"/>
            </a:endParaRPr>
          </a:p>
          <a:p>
            <a:r>
              <a:rPr lang="en-US" altLang="ko-KR" sz="2400" b="1" dirty="0">
                <a:latin typeface="+mj-lt"/>
              </a:rPr>
              <a:t>2060-2070</a:t>
            </a:r>
            <a:r>
              <a:rPr lang="ko-KR" altLang="en-US" sz="2400" b="1" dirty="0">
                <a:latin typeface="+mj-lt"/>
              </a:rPr>
              <a:t>년 경에는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현재의 약 </a:t>
            </a:r>
            <a:r>
              <a:rPr lang="en-US" altLang="ko-KR" sz="2400" b="1" dirty="0">
                <a:latin typeface="+mj-lt"/>
              </a:rPr>
              <a:t>4 – 5</a:t>
            </a:r>
            <a:r>
              <a:rPr lang="ko-KR" altLang="en-US" sz="2400" b="1" dirty="0">
                <a:latin typeface="+mj-lt"/>
              </a:rPr>
              <a:t>배가 될 것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F2B776-72BF-44F4-9702-973C071D2B3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8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1990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- 2020</a:t>
            </a:r>
            <a:r>
              <a:rPr lang="ko-KR" altLang="en-US" dirty="0">
                <a:latin typeface="Helvetica Neue"/>
              </a:rPr>
              <a:t> 주민등록인구 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1296 rows × 35 columns)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037232-DA80-4EED-90D0-CA849050F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20"/>
          <a:stretch/>
        </p:blipFill>
        <p:spPr>
          <a:xfrm>
            <a:off x="0" y="1511154"/>
            <a:ext cx="12192000" cy="5072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11F03-52D1-4EA5-AF83-FE9A04601D83}"/>
              </a:ext>
            </a:extLst>
          </p:cNvPr>
          <p:cNvSpPr/>
          <p:nvPr/>
        </p:nvSpPr>
        <p:spPr>
          <a:xfrm>
            <a:off x="483653" y="2069854"/>
            <a:ext cx="448557" cy="259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CB68E-2B1C-4B89-A30F-78BBFAD2BEAA}"/>
              </a:ext>
            </a:extLst>
          </p:cNvPr>
          <p:cNvSpPr/>
          <p:nvPr/>
        </p:nvSpPr>
        <p:spPr>
          <a:xfrm>
            <a:off x="11484068" y="1511153"/>
            <a:ext cx="707932" cy="5072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11E982-1CB8-4B73-9991-6A3DA2C314CD}"/>
              </a:ext>
            </a:extLst>
          </p:cNvPr>
          <p:cNvSpPr/>
          <p:nvPr/>
        </p:nvSpPr>
        <p:spPr>
          <a:xfrm>
            <a:off x="9843857" y="1105592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7F331-E528-4725-BC82-212B6C89F286}"/>
              </a:ext>
            </a:extLst>
          </p:cNvPr>
          <p:cNvSpPr txBox="1"/>
          <p:nvPr/>
        </p:nvSpPr>
        <p:spPr>
          <a:xfrm>
            <a:off x="10163695" y="108394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필요 없는 항목</a:t>
            </a:r>
          </a:p>
        </p:txBody>
      </p:sp>
    </p:spTree>
    <p:extLst>
      <p:ext uri="{BB962C8B-B14F-4D97-AF65-F5344CB8AC3E}">
        <p14:creationId xmlns:p14="http://schemas.microsoft.com/office/powerpoint/2010/main" val="399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분석의 목적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1978D-5B7D-4650-9766-86E01B39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52560"/>
            <a:ext cx="4972744" cy="2705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48DF3-F072-43B0-AAF3-CA38A0F6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552560"/>
            <a:ext cx="5007469" cy="2724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A7E8B9-FB27-4744-8EFD-1B934A8F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770708"/>
            <a:ext cx="85736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8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새로운 데이터로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362A5-6D89-4464-BE06-7DBA7036A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83" r="40199"/>
          <a:stretch/>
        </p:blipFill>
        <p:spPr>
          <a:xfrm>
            <a:off x="719999" y="1606789"/>
            <a:ext cx="2255957" cy="510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63D4C2-E7A1-4705-9690-5C205120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535581"/>
            <a:ext cx="7297168" cy="1752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B3DE92-170F-4121-9275-7863067A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706219"/>
            <a:ext cx="9993120" cy="136226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00663-1FDC-4557-A268-03ACCC2C32ED}"/>
              </a:ext>
            </a:extLst>
          </p:cNvPr>
          <p:cNvSpPr/>
          <p:nvPr/>
        </p:nvSpPr>
        <p:spPr>
          <a:xfrm>
            <a:off x="932613" y="3537284"/>
            <a:ext cx="2043343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0A2B00-6B74-48A7-A560-D2168258DDD4}"/>
              </a:ext>
            </a:extLst>
          </p:cNvPr>
          <p:cNvSpPr/>
          <p:nvPr/>
        </p:nvSpPr>
        <p:spPr>
          <a:xfrm>
            <a:off x="932613" y="5353396"/>
            <a:ext cx="1295200" cy="24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새로운 데이터로 만들기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D72019-1673-4394-8776-D9F5F36C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438043"/>
            <a:ext cx="4477375" cy="1619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C44947-253D-4279-9457-24A7B9336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15"/>
          <a:stretch/>
        </p:blipFill>
        <p:spPr>
          <a:xfrm>
            <a:off x="0" y="3802008"/>
            <a:ext cx="12192000" cy="2880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D910F1-573F-44A0-9704-939BF04715FB}"/>
              </a:ext>
            </a:extLst>
          </p:cNvPr>
          <p:cNvSpPr txBox="1"/>
          <p:nvPr/>
        </p:nvSpPr>
        <p:spPr>
          <a:xfrm>
            <a:off x="719999" y="3208009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df_loc_old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df_loc_young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23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임시 데이터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E52FC9-DCF2-42D0-AF93-B57F916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344" y="3740449"/>
            <a:ext cx="5087060" cy="1505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52C84E-C516-47B8-B78D-C9EDD5FC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964750"/>
            <a:ext cx="9019180" cy="3710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8E59A6-D84D-4088-968B-8F2C2D5D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1420240"/>
            <a:ext cx="4658335" cy="1347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2BA5BB-C8B3-440C-985C-FF96D5725C69}"/>
              </a:ext>
            </a:extLst>
          </p:cNvPr>
          <p:cNvSpPr txBox="1"/>
          <p:nvPr/>
        </p:nvSpPr>
        <p:spPr>
          <a:xfrm>
            <a:off x="5602778" y="1632121"/>
            <a:ext cx="5611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지역으로 오름차순 하는 이유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 - </a:t>
            </a:r>
            <a:r>
              <a:rPr lang="en-US" altLang="ko-KR" dirty="0" err="1">
                <a:solidFill>
                  <a:srgbClr val="FF0000"/>
                </a:solidFill>
              </a:rPr>
              <a:t>df_loc_young</a:t>
            </a:r>
            <a:r>
              <a:rPr lang="en-US" altLang="ko-KR" dirty="0">
                <a:solidFill>
                  <a:srgbClr val="FF0000"/>
                </a:solidFill>
              </a:rPr>
              <a:t>, old </a:t>
            </a:r>
            <a:r>
              <a:rPr lang="ko-KR" altLang="en-US" dirty="0">
                <a:solidFill>
                  <a:srgbClr val="FF0000"/>
                </a:solidFill>
              </a:rPr>
              <a:t>데이터의 순서와 일치시키기 위해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A5CB13-EBA4-44B0-91E9-2669F221FD67}"/>
              </a:ext>
            </a:extLst>
          </p:cNvPr>
          <p:cNvSpPr txBox="1"/>
          <p:nvPr/>
        </p:nvSpPr>
        <p:spPr>
          <a:xfrm>
            <a:off x="3485038" y="5543132"/>
            <a:ext cx="26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Index_list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CF086-70C0-43BA-9895-BEFDCEAC37AC}"/>
              </a:ext>
            </a:extLst>
          </p:cNvPr>
          <p:cNvSpPr txBox="1"/>
          <p:nvPr/>
        </p:nvSpPr>
        <p:spPr>
          <a:xfrm>
            <a:off x="3573539" y="4407304"/>
            <a:ext cx="26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Col_list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임시 데이터 프레임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2964D-4A86-4CBA-B26D-F0BA4EC0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99440"/>
            <a:ext cx="7185405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A30303-7A47-4869-8434-1E57630AA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35"/>
          <a:stretch/>
        </p:blipFill>
        <p:spPr>
          <a:xfrm>
            <a:off x="8756519" y="1806232"/>
            <a:ext cx="2276793" cy="4558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5D7095-ADAE-4375-BED6-9A9A9F706C36}"/>
              </a:ext>
            </a:extLst>
          </p:cNvPr>
          <p:cNvSpPr txBox="1"/>
          <p:nvPr/>
        </p:nvSpPr>
        <p:spPr>
          <a:xfrm>
            <a:off x="8476214" y="999435"/>
            <a:ext cx="286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print(col, index, ratio)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DF7FB-4B57-4245-ACE1-E44D6E81F05C}"/>
              </a:ext>
            </a:extLst>
          </p:cNvPr>
          <p:cNvSpPr/>
          <p:nvPr/>
        </p:nvSpPr>
        <p:spPr>
          <a:xfrm>
            <a:off x="1192730" y="3790450"/>
            <a:ext cx="2431619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BCAEEE-ED50-4A4F-94C0-7A3117299FAF}"/>
              </a:ext>
            </a:extLst>
          </p:cNvPr>
          <p:cNvSpPr/>
          <p:nvPr/>
        </p:nvSpPr>
        <p:spPr>
          <a:xfrm>
            <a:off x="2152996" y="4314305"/>
            <a:ext cx="315884" cy="402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21A20-A129-45A4-89FA-60A3C9DB078F}"/>
              </a:ext>
            </a:extLst>
          </p:cNvPr>
          <p:cNvSpPr txBox="1"/>
          <p:nvPr/>
        </p:nvSpPr>
        <p:spPr>
          <a:xfrm>
            <a:off x="1192730" y="4879571"/>
            <a:ext cx="39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df_res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에 </a:t>
            </a:r>
            <a:r>
              <a:rPr lang="en-US" altLang="ko-KR" dirty="0"/>
              <a:t>ratio </a:t>
            </a:r>
            <a:r>
              <a:rPr lang="ko-KR" altLang="en-US" dirty="0"/>
              <a:t>삽입 </a:t>
            </a:r>
          </a:p>
        </p:txBody>
      </p:sp>
    </p:spTree>
    <p:extLst>
      <p:ext uri="{BB962C8B-B14F-4D97-AF65-F5344CB8AC3E}">
        <p14:creationId xmlns:p14="http://schemas.microsoft.com/office/powerpoint/2010/main" val="364533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df_res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871A2-1BE8-4E0A-AFCF-3183D157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31"/>
          <a:stretch/>
        </p:blipFill>
        <p:spPr>
          <a:xfrm>
            <a:off x="189675" y="1624637"/>
            <a:ext cx="11812649" cy="45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D8DB-3D71-48B5-9020-C39BDBC4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34397"/>
            <a:ext cx="6836270" cy="39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49A935-DD3F-4453-9261-3DFE9C86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9" y="1368767"/>
            <a:ext cx="7866201" cy="5303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E1E6CF-AB37-4128-81F8-0C78DF3043ED}"/>
              </a:ext>
            </a:extLst>
          </p:cNvPr>
          <p:cNvSpPr txBox="1"/>
          <p:nvPr/>
        </p:nvSpPr>
        <p:spPr>
          <a:xfrm>
            <a:off x="8179723" y="2113702"/>
            <a:ext cx="3845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지방의 노인부양비 상승폭이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수도권의 상승폭에 비해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훨씬 가파르게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증가하고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있다는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인사이트 도출</a:t>
            </a:r>
            <a:r>
              <a:rPr lang="en-US" altLang="ko-KR" sz="24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543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ko-KR" altLang="en-US" dirty="0" err="1">
                <a:latin typeface="Helvetica Neue"/>
              </a:rPr>
              <a:t>전입전출인구</a:t>
            </a:r>
            <a:r>
              <a:rPr lang="ko-KR" altLang="en-US" dirty="0">
                <a:latin typeface="Helvetica Neue"/>
              </a:rPr>
              <a:t> </a:t>
            </a:r>
            <a:r>
              <a:rPr lang="en-US" altLang="ko-KR" dirty="0">
                <a:latin typeface="Helvetica Neue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</a:rPr>
              <a:t>2592 rows × 15 columns)</a:t>
            </a:r>
            <a:endParaRPr lang="en-US" altLang="ko-KR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11F03-52D1-4EA5-AF83-FE9A04601D83}"/>
              </a:ext>
            </a:extLst>
          </p:cNvPr>
          <p:cNvSpPr/>
          <p:nvPr/>
        </p:nvSpPr>
        <p:spPr>
          <a:xfrm>
            <a:off x="483653" y="2069854"/>
            <a:ext cx="448557" cy="259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11E982-1CB8-4B73-9991-6A3DA2C314CD}"/>
              </a:ext>
            </a:extLst>
          </p:cNvPr>
          <p:cNvSpPr/>
          <p:nvPr/>
        </p:nvSpPr>
        <p:spPr>
          <a:xfrm>
            <a:off x="9843857" y="1105592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7F331-E528-4725-BC82-212B6C89F286}"/>
              </a:ext>
            </a:extLst>
          </p:cNvPr>
          <p:cNvSpPr txBox="1"/>
          <p:nvPr/>
        </p:nvSpPr>
        <p:spPr>
          <a:xfrm>
            <a:off x="10163695" y="108394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필요 없는 항목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2707C-B55E-43F7-B2A4-68A45D3A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444146"/>
            <a:ext cx="11812649" cy="53156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CB68E-2B1C-4B89-A30F-78BBFAD2BEAA}"/>
              </a:ext>
            </a:extLst>
          </p:cNvPr>
          <p:cNvSpPr/>
          <p:nvPr/>
        </p:nvSpPr>
        <p:spPr>
          <a:xfrm>
            <a:off x="11114118" y="1519525"/>
            <a:ext cx="867295" cy="526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CCFE31-F1CF-44E9-B2B3-8FF5522AA529}"/>
              </a:ext>
            </a:extLst>
          </p:cNvPr>
          <p:cNvSpPr/>
          <p:nvPr/>
        </p:nvSpPr>
        <p:spPr>
          <a:xfrm>
            <a:off x="932210" y="1949015"/>
            <a:ext cx="867295" cy="205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D8DF17-9272-435E-8EA7-AB56ECCCE72A}"/>
              </a:ext>
            </a:extLst>
          </p:cNvPr>
          <p:cNvSpPr/>
          <p:nvPr/>
        </p:nvSpPr>
        <p:spPr>
          <a:xfrm>
            <a:off x="2710210" y="2613110"/>
            <a:ext cx="867295" cy="3425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B8FBA2-C5B4-4B5F-B58B-EC84EBDAAE89}"/>
              </a:ext>
            </a:extLst>
          </p:cNvPr>
          <p:cNvSpPr/>
          <p:nvPr/>
        </p:nvSpPr>
        <p:spPr>
          <a:xfrm>
            <a:off x="8049896" y="111811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FA794-0EF0-4829-8FD8-4453F665DF4E}"/>
              </a:ext>
            </a:extLst>
          </p:cNvPr>
          <p:cNvSpPr txBox="1"/>
          <p:nvPr/>
        </p:nvSpPr>
        <p:spPr>
          <a:xfrm>
            <a:off x="8369734" y="1102820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</p:spTree>
    <p:extLst>
      <p:ext uri="{BB962C8B-B14F-4D97-AF65-F5344CB8AC3E}">
        <p14:creationId xmlns:p14="http://schemas.microsoft.com/office/powerpoint/2010/main" val="40944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760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A326E-23B9-4460-B220-AC0AF584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466233"/>
            <a:ext cx="8907118" cy="292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EDF9AC-5224-4FB3-8484-E2E31E3D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4730536"/>
            <a:ext cx="11117325" cy="18766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9CB5C0-6D8D-46FF-8997-86DDD319957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2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12" name="그림 11" descr="텍스트, 표지판, 액세서리이(가) 표시된 사진&#10;&#10;자동 생성된 설명">
            <a:extLst>
              <a:ext uri="{FF2B5EF4-FFF2-40B4-BE49-F238E27FC236}">
                <a16:creationId xmlns:a16="http://schemas.microsoft.com/office/drawing/2014/main" id="{2ECB0C0B-9491-46FC-AFFA-BA0D429E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428951"/>
            <a:ext cx="5228218" cy="132790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3E0DC8-8601-47BF-AFB3-9F974DEF9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845068"/>
            <a:ext cx="5182072" cy="4482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CF33E-8772-4D16-B0F7-E48B990B47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008" y="845068"/>
            <a:ext cx="5003992" cy="2516593"/>
          </a:xfrm>
          <a:prstGeom prst="rect">
            <a:avLst/>
          </a:prstGeom>
        </p:spPr>
      </p:pic>
      <p:pic>
        <p:nvPicPr>
          <p:cNvPr id="16" name="그림 15" descr="텍스트, 전자기기, 표지판, 디스플레이이(가) 표시된 사진&#10;&#10;자동 생성된 설명">
            <a:extLst>
              <a:ext uri="{FF2B5EF4-FFF2-40B4-BE49-F238E27FC236}">
                <a16:creationId xmlns:a16="http://schemas.microsoft.com/office/drawing/2014/main" id="{831EE57B-3FC8-4616-9BFD-C41A4252D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007" y="3611430"/>
            <a:ext cx="5003991" cy="31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D67ED2-415E-4A38-83A4-B4E2319B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4" y="1327978"/>
            <a:ext cx="8012589" cy="5428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08D1E-CEA5-459D-8DB7-3643BB358F68}"/>
              </a:ext>
            </a:extLst>
          </p:cNvPr>
          <p:cNvSpPr txBox="1"/>
          <p:nvPr/>
        </p:nvSpPr>
        <p:spPr>
          <a:xfrm>
            <a:off x="8445731" y="2155265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전국적으로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고령화되는 상황에서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수도권으로의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청년 유출 현상이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상당히 진행 중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CA7379-FF50-47AA-B838-8E4B79C9E9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90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라이브러리를 사용한 </a:t>
            </a:r>
            <a:r>
              <a:rPr lang="en-US" altLang="ko-KR" dirty="0"/>
              <a:t>choropleth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8E59E-CE03-43E3-BDB2-54437719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75322"/>
            <a:ext cx="10768190" cy="368998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C2D21E-8514-44F5-8E4E-105506FC20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9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111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81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F95D8-F27B-463E-ADC4-B8576993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65" y="1337876"/>
            <a:ext cx="5427446" cy="55201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01071-49AC-4BEC-A8CE-BDADCB36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3" y="1368767"/>
            <a:ext cx="5543866" cy="552012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BF88F0-EC36-4649-8C62-5BEA55FF3EB1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101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20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-21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청년층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수도권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전입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사유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및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전입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합계</a:t>
            </a:r>
            <a:r>
              <a:rPr lang="en-US" altLang="ko-KR" dirty="0">
                <a:latin typeface="Helvetica Neue"/>
              </a:rPr>
              <a:t>(</a:t>
            </a:r>
            <a:r>
              <a:rPr lang="ko-KR" altLang="en-US" dirty="0">
                <a:latin typeface="Helvetica Neue"/>
              </a:rPr>
              <a:t>비율</a:t>
            </a:r>
            <a:r>
              <a:rPr lang="en-US" altLang="ko-KR" dirty="0">
                <a:latin typeface="Helvetica Neue"/>
              </a:rPr>
              <a:t>) (</a:t>
            </a:r>
            <a:r>
              <a:rPr lang="en-US" altLang="ko-KR" dirty="0">
                <a:solidFill>
                  <a:srgbClr val="000000"/>
                </a:solidFill>
                <a:effectLst/>
              </a:rPr>
              <a:t>8 rows × 6 columns)</a:t>
            </a:r>
            <a:endParaRPr lang="en-US" altLang="ko-KR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dirty="0"/>
          </a:p>
          <a:p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AC3ADC-157D-46EC-AF4B-EF123FBA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51" y="1975597"/>
            <a:ext cx="10209297" cy="400727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BAA6BC-DB4E-4A0A-842D-CFAC1D12C324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E9DAEC-60E3-4764-BA53-27BA108E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5" y="2078546"/>
            <a:ext cx="3210373" cy="676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606667-FE2D-413B-BF59-367EA427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45" y="1617262"/>
            <a:ext cx="4677428" cy="2095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AD3615-8954-47EA-AF79-72B98EDA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3429000"/>
            <a:ext cx="6868484" cy="2819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3D12E-70DC-46C0-8439-76DED6EF8E25}"/>
              </a:ext>
            </a:extLst>
          </p:cNvPr>
          <p:cNvSpPr txBox="1"/>
          <p:nvPr/>
        </p:nvSpPr>
        <p:spPr>
          <a:xfrm>
            <a:off x="710452" y="3006620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E9DAEC-60E3-4764-BA53-27BA108E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5" y="2078546"/>
            <a:ext cx="3210373" cy="676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3D12E-70DC-46C0-8439-76DED6EF8E25}"/>
              </a:ext>
            </a:extLst>
          </p:cNvPr>
          <p:cNvSpPr txBox="1"/>
          <p:nvPr/>
        </p:nvSpPr>
        <p:spPr>
          <a:xfrm>
            <a:off x="710452" y="3006620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원 그래프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D1851-F2DC-405C-816C-A5CF78F4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2" y="2078546"/>
            <a:ext cx="8830907" cy="2448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118C0-8BC6-4753-91E6-3AB3ACEF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52" y="2078545"/>
            <a:ext cx="11118559" cy="320218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52C68F-E316-4056-9445-58220323624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0041E1-BEF2-4839-868C-1CBE56FB1F65}"/>
              </a:ext>
            </a:extLst>
          </p:cNvPr>
          <p:cNvSpPr/>
          <p:nvPr/>
        </p:nvSpPr>
        <p:spPr>
          <a:xfrm>
            <a:off x="710452" y="3133745"/>
            <a:ext cx="1940189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A569F9-0F70-45E2-AFB2-9955C85F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3" y="884576"/>
            <a:ext cx="6354131" cy="5905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2A1DBB-9034-4257-9A81-DDD0B9FD5FF2}"/>
              </a:ext>
            </a:extLst>
          </p:cNvPr>
          <p:cNvSpPr txBox="1"/>
          <p:nvPr/>
        </p:nvSpPr>
        <p:spPr>
          <a:xfrm>
            <a:off x="7591411" y="1233473"/>
            <a:ext cx="384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청년층의 수도권 전입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이유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A3FB6F5F-A460-4A2D-A83B-CFA50F786876}"/>
              </a:ext>
            </a:extLst>
          </p:cNvPr>
          <p:cNvSpPr/>
          <p:nvPr/>
        </p:nvSpPr>
        <p:spPr>
          <a:xfrm>
            <a:off x="7052532" y="2712385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46">
            <a:extLst>
              <a:ext uri="{FF2B5EF4-FFF2-40B4-BE49-F238E27FC236}">
                <a16:creationId xmlns:a16="http://schemas.microsoft.com/office/drawing/2014/main" id="{F1DB1A2B-F9DD-461A-87A4-47770C56C33D}"/>
              </a:ext>
            </a:extLst>
          </p:cNvPr>
          <p:cNvSpPr/>
          <p:nvPr/>
        </p:nvSpPr>
        <p:spPr>
          <a:xfrm>
            <a:off x="7052532" y="417086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9">
            <a:extLst>
              <a:ext uri="{FF2B5EF4-FFF2-40B4-BE49-F238E27FC236}">
                <a16:creationId xmlns:a16="http://schemas.microsoft.com/office/drawing/2014/main" id="{31CB0908-AF27-4A29-9065-A8CB25A64354}"/>
              </a:ext>
            </a:extLst>
          </p:cNvPr>
          <p:cNvSpPr/>
          <p:nvPr/>
        </p:nvSpPr>
        <p:spPr>
          <a:xfrm>
            <a:off x="7052532" y="557732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A622AB-A784-4050-BC69-C9E27C0142B5}"/>
              </a:ext>
            </a:extLst>
          </p:cNvPr>
          <p:cNvGrpSpPr/>
          <p:nvPr/>
        </p:nvGrpSpPr>
        <p:grpSpPr>
          <a:xfrm>
            <a:off x="7052532" y="2701449"/>
            <a:ext cx="3646436" cy="407031"/>
            <a:chOff x="1061547" y="3603067"/>
            <a:chExt cx="5989250" cy="756037"/>
          </a:xfrm>
          <a:solidFill>
            <a:schemeClr val="accent1">
              <a:lumMod val="90000"/>
            </a:schemeClr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585499C-F26F-4A27-95F2-3A3A33DB9029}"/>
                </a:ext>
              </a:extLst>
            </p:cNvPr>
            <p:cNvSpPr/>
            <p:nvPr/>
          </p:nvSpPr>
          <p:spPr>
            <a:xfrm>
              <a:off x="1061547" y="3603067"/>
              <a:ext cx="396480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0F6F10E-C44E-44D0-A090-0E4DB9700669}"/>
                </a:ext>
              </a:extLst>
            </p:cNvPr>
            <p:cNvSpPr/>
            <p:nvPr/>
          </p:nvSpPr>
          <p:spPr>
            <a:xfrm>
              <a:off x="1431776" y="362338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FEFBEE6-A38F-4797-B1FB-58D2E6132BC0}"/>
              </a:ext>
            </a:extLst>
          </p:cNvPr>
          <p:cNvSpPr/>
          <p:nvPr/>
        </p:nvSpPr>
        <p:spPr>
          <a:xfrm flipV="1">
            <a:off x="10616328" y="250179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886D8-410A-43F1-95D7-CF77D3BE6DC9}"/>
              </a:ext>
            </a:extLst>
          </p:cNvPr>
          <p:cNvSpPr txBox="1"/>
          <p:nvPr/>
        </p:nvSpPr>
        <p:spPr>
          <a:xfrm>
            <a:off x="10316129" y="2188554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35.3 %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F2A8A-E963-40FD-B7F7-236E0F48635A}"/>
              </a:ext>
            </a:extLst>
          </p:cNvPr>
          <p:cNvSpPr txBox="1"/>
          <p:nvPr/>
        </p:nvSpPr>
        <p:spPr>
          <a:xfrm>
            <a:off x="7052532" y="2275805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직업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D89FB-9E80-4F45-96F9-61F7D86711E6}"/>
              </a:ext>
            </a:extLst>
          </p:cNvPr>
          <p:cNvSpPr txBox="1"/>
          <p:nvPr/>
        </p:nvSpPr>
        <p:spPr>
          <a:xfrm>
            <a:off x="7052532" y="3652712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가족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522FFD-4176-4194-8655-D8769AFFFD2E}"/>
              </a:ext>
            </a:extLst>
          </p:cNvPr>
          <p:cNvGrpSpPr/>
          <p:nvPr/>
        </p:nvGrpSpPr>
        <p:grpSpPr>
          <a:xfrm>
            <a:off x="7052532" y="4164665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8" name="모서리가 둥근 직사각형 56">
              <a:extLst>
                <a:ext uri="{FF2B5EF4-FFF2-40B4-BE49-F238E27FC236}">
                  <a16:creationId xmlns:a16="http://schemas.microsoft.com/office/drawing/2014/main" id="{D0816F60-2FC0-425B-9BE3-C1ECB7FBAF4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C4E0FA-D7CD-4BE2-A293-234A9260E64D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91AAD377-FC24-4087-AB3A-05341381AB61}"/>
              </a:ext>
            </a:extLst>
          </p:cNvPr>
          <p:cNvSpPr/>
          <p:nvPr/>
        </p:nvSpPr>
        <p:spPr>
          <a:xfrm flipV="1">
            <a:off x="10073110" y="3978123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BFABA9-FF34-4321-9D99-1716E75C1EB2}"/>
              </a:ext>
            </a:extLst>
          </p:cNvPr>
          <p:cNvSpPr txBox="1"/>
          <p:nvPr/>
        </p:nvSpPr>
        <p:spPr>
          <a:xfrm>
            <a:off x="9746420" y="3653561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28.3 %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08C37-8F22-4874-9B86-3ED486C3F455}"/>
              </a:ext>
            </a:extLst>
          </p:cNvPr>
          <p:cNvSpPr txBox="1"/>
          <p:nvPr/>
        </p:nvSpPr>
        <p:spPr>
          <a:xfrm>
            <a:off x="7052532" y="5097809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주택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4DBBC4-8EEB-4E85-9217-A2C67FC35475}"/>
              </a:ext>
            </a:extLst>
          </p:cNvPr>
          <p:cNvGrpSpPr/>
          <p:nvPr/>
        </p:nvGrpSpPr>
        <p:grpSpPr>
          <a:xfrm>
            <a:off x="7052532" y="5577328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34" name="모서리가 둥근 직사각형 61">
              <a:extLst>
                <a:ext uri="{FF2B5EF4-FFF2-40B4-BE49-F238E27FC236}">
                  <a16:creationId xmlns:a16="http://schemas.microsoft.com/office/drawing/2014/main" id="{65F62A0B-8D7E-462E-8A74-D7E1D7DC2FFA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F59E69-3362-4485-97AE-F8F2D6E47131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C8B0237-F590-42C5-BF80-3E3136C2082A}"/>
              </a:ext>
            </a:extLst>
          </p:cNvPr>
          <p:cNvSpPr/>
          <p:nvPr/>
        </p:nvSpPr>
        <p:spPr>
          <a:xfrm flipV="1">
            <a:off x="9044603" y="53378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1A59D-AD2F-4ED0-8C2C-E1322567E367}"/>
              </a:ext>
            </a:extLst>
          </p:cNvPr>
          <p:cNvSpPr txBox="1"/>
          <p:nvPr/>
        </p:nvSpPr>
        <p:spPr>
          <a:xfrm>
            <a:off x="8717913" y="5002291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17.8 %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4C46B4A-31D0-473A-A92D-4D3EACDE493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7146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8172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15775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750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1F8C19-7A4E-4AE7-B974-5A950C3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827976"/>
            <a:ext cx="5195187" cy="1596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C8D4AF-A11B-4786-9237-123CE4E7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00" y="1153956"/>
            <a:ext cx="519518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농구이(가) 표시된 사진&#10;&#10;자동 생성된 설명">
            <a:extLst>
              <a:ext uri="{FF2B5EF4-FFF2-40B4-BE49-F238E27FC236}">
                <a16:creationId xmlns:a16="http://schemas.microsoft.com/office/drawing/2014/main" id="{7F38CD80-1308-45BB-A8A6-985DE6065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4" y="1153956"/>
            <a:ext cx="522821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24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서울</a:t>
            </a:r>
            <a:r>
              <a:rPr lang="en-US" altLang="ko-KR" sz="2800" dirty="0">
                <a:latin typeface="Helvetica Neue"/>
              </a:rPr>
              <a:t>, </a:t>
            </a:r>
            <a:r>
              <a:rPr lang="ko-KR" altLang="en-US" sz="2800" dirty="0">
                <a:latin typeface="Helvetica Neue"/>
              </a:rPr>
              <a:t>경기 </a:t>
            </a:r>
            <a:r>
              <a:rPr lang="en-US" altLang="ko-KR" sz="2800" dirty="0">
                <a:latin typeface="Helvetica Neue"/>
              </a:rPr>
              <a:t>2-30</a:t>
            </a:r>
            <a:r>
              <a:rPr lang="ko-KR" altLang="en-US" sz="2800" dirty="0">
                <a:latin typeface="Helvetica Neue"/>
              </a:rPr>
              <a:t>대 전입사유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막대 그래프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24667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BCA4DA-E233-4DF8-A714-7D15EAAC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39" y="1695796"/>
            <a:ext cx="9148722" cy="50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1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64878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49967AC-2744-4E40-876D-8CEBBD0A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17" y="862762"/>
            <a:ext cx="5103165" cy="1830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75B82-10F2-4C7F-8E33-A386AEC5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18" y="2751816"/>
            <a:ext cx="7803163" cy="41061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시계열 </a:t>
            </a:r>
            <a:r>
              <a:rPr lang="en-US" altLang="ko-KR" dirty="0"/>
              <a:t>SUB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3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비수도권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80772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비수도권 청년인구 변화</a:t>
            </a:r>
            <a:endParaRPr lang="en-US" altLang="ko-KR" sz="1800" dirty="0">
              <a:latin typeface="Helvetica Neue"/>
            </a:endParaRPr>
          </a:p>
          <a:p>
            <a:endParaRPr lang="ko-KR" altLang="en-US" sz="1800" spc="-150" dirty="0"/>
          </a:p>
          <a:p>
            <a:r>
              <a:rPr lang="en-US" altLang="ko-KR" dirty="0"/>
              <a:t> - </a:t>
            </a:r>
            <a:r>
              <a:rPr lang="ko-KR" altLang="en-US" dirty="0"/>
              <a:t>시계열 </a:t>
            </a:r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2279F2-F3DD-4D2A-A5B6-11530EF2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35"/>
          <a:stretch/>
        </p:blipFill>
        <p:spPr>
          <a:xfrm>
            <a:off x="84688" y="2656431"/>
            <a:ext cx="4863878" cy="25488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430AF4-37FB-4380-90F0-CFC3EB3F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56" y="983506"/>
            <a:ext cx="7020556" cy="5525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50900E-9774-4541-9966-2D8252FF1599}"/>
              </a:ext>
            </a:extLst>
          </p:cNvPr>
          <p:cNvSpPr/>
          <p:nvPr/>
        </p:nvSpPr>
        <p:spPr>
          <a:xfrm>
            <a:off x="6958937" y="2372311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0A3D1A-F7BA-4301-9BF8-363933867845}"/>
              </a:ext>
            </a:extLst>
          </p:cNvPr>
          <p:cNvSpPr/>
          <p:nvPr/>
        </p:nvSpPr>
        <p:spPr>
          <a:xfrm>
            <a:off x="6958937" y="5090479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03A89-C58F-4001-ACF9-CF15CB60711B}"/>
              </a:ext>
            </a:extLst>
          </p:cNvPr>
          <p:cNvSpPr txBox="1"/>
          <p:nvPr/>
        </p:nvSpPr>
        <p:spPr>
          <a:xfrm>
            <a:off x="8913060" y="5257987"/>
            <a:ext cx="340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2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곳에서 상승폭을 보임</a:t>
            </a: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b="1" dirty="0">
                <a:latin typeface="+mj-lt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>
                <a:latin typeface="+mj-lt"/>
              </a:rPr>
              <a:t>그러나 기초 인구 수의 차이가 </a:t>
            </a:r>
            <a:endParaRPr lang="en-US" altLang="ko-KR" b="1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   </a:t>
            </a:r>
            <a:r>
              <a:rPr lang="ko-KR" altLang="en-US" b="1" dirty="0">
                <a:latin typeface="+mj-lt"/>
              </a:rPr>
              <a:t>있기 때문에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유효한 데이터 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X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비수도권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48376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011912-62E4-4B4E-A230-F76192A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64" y="862759"/>
            <a:ext cx="6449871" cy="597081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BA4A8E-C1CD-4A25-B9EC-E37B2EFE5654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80772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D0C3FB-CFB4-45D9-96F8-E52BC96AA6CB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choropleth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초</a:t>
            </a:r>
            <a:r>
              <a:rPr lang="en-US" altLang="ko-KR" sz="2800" dirty="0">
                <a:latin typeface="Bauhaus 93" panose="020B0604020202020204" pitchFamily="82" charset="0"/>
              </a:rPr>
              <a:t>·</a:t>
            </a:r>
            <a:r>
              <a:rPr lang="ko-KR" altLang="en-US" sz="2800" dirty="0">
                <a:latin typeface="Helvetica Neue"/>
              </a:rPr>
              <a:t>중등학교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</a:t>
            </a:r>
            <a:r>
              <a:rPr lang="ko-KR" altLang="en-US" dirty="0" err="1"/>
              <a:t>초중등학교</a:t>
            </a:r>
            <a:r>
              <a:rPr lang="ko-KR" altLang="en-US" dirty="0"/>
              <a:t> 위치 표준 데이터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– </a:t>
            </a:r>
            <a:r>
              <a:rPr lang="en-US" altLang="ko-KR" dirty="0" err="1"/>
              <a:t>plugins.HeatMap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817B8C-EF9E-427C-9F79-5DFBD560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2" y="2309082"/>
            <a:ext cx="3715268" cy="4086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52DA1-960E-4B8B-8C23-E084FB4F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2" y="2309082"/>
            <a:ext cx="6996293" cy="430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1F9436-F34C-4CE1-BC56-39539B08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673" y="624368"/>
            <a:ext cx="5544050" cy="150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397A3-C2DA-4A6A-A948-AFF97C24DFB1}"/>
              </a:ext>
            </a:extLst>
          </p:cNvPr>
          <p:cNvSpPr/>
          <p:nvPr/>
        </p:nvSpPr>
        <p:spPr>
          <a:xfrm>
            <a:off x="5492673" y="3046293"/>
            <a:ext cx="2711990" cy="3462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E7E21-6196-4C92-9B80-3471A6AFD9F7}"/>
              </a:ext>
            </a:extLst>
          </p:cNvPr>
          <p:cNvSpPr txBox="1"/>
          <p:nvPr/>
        </p:nvSpPr>
        <p:spPr>
          <a:xfrm>
            <a:off x="5568346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수도권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AE4A00-8FDE-4260-909E-FA3CD85AFD74}"/>
              </a:ext>
            </a:extLst>
          </p:cNvPr>
          <p:cNvSpPr/>
          <p:nvPr/>
        </p:nvSpPr>
        <p:spPr>
          <a:xfrm>
            <a:off x="8438150" y="3046292"/>
            <a:ext cx="2711990" cy="346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906C8-A367-4C5C-A000-459745D9E246}"/>
              </a:ext>
            </a:extLst>
          </p:cNvPr>
          <p:cNvSpPr txBox="1"/>
          <p:nvPr/>
        </p:nvSpPr>
        <p:spPr>
          <a:xfrm>
            <a:off x="10180464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강원도</a:t>
            </a:r>
          </a:p>
        </p:txBody>
      </p:sp>
    </p:spTree>
    <p:extLst>
      <p:ext uri="{BB962C8B-B14F-4D97-AF65-F5344CB8AC3E}">
        <p14:creationId xmlns:p14="http://schemas.microsoft.com/office/powerpoint/2010/main" val="17588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전국 미세먼지 배출량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연도별 대기오염물질 배출량</a:t>
            </a:r>
            <a:r>
              <a:rPr lang="en-US" altLang="ko-KR" dirty="0"/>
              <a:t>_</a:t>
            </a:r>
            <a:r>
              <a:rPr lang="ko-KR" altLang="en-US" dirty="0"/>
              <a:t>미세먼지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choropleth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DAB2D0-1AD1-4DA2-8B90-373554D2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7" y="2026025"/>
            <a:ext cx="3373053" cy="4693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965154-64CA-49A3-BAE7-B47703B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159982"/>
            <a:ext cx="5309348" cy="6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46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초혼연령 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5.5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초혼연령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막대 그래프</a:t>
            </a:r>
            <a:endParaRPr lang="ko-KR" altLang="en-US" sz="1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74626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1FE10F2-E751-4BCD-9483-9546DED3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83" y="2360507"/>
            <a:ext cx="4233600" cy="423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11B559-1A15-4E93-B4F3-F1B7E285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507"/>
            <a:ext cx="4233600" cy="42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3043F-9A11-41F9-8D5E-D48E897CC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00" y="2360507"/>
            <a:ext cx="4233600" cy="4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출산의 이유와 목적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5.6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출산의 이유와 목적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>
                <a:latin typeface="Helvetica Neue"/>
              </a:rPr>
              <a:t>막대 그래프</a:t>
            </a:r>
            <a:endParaRPr lang="en-US" altLang="ko-KR" sz="1800" dirty="0">
              <a:latin typeface="Helvetica Neue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08722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8D697B-A4AD-4641-A189-E7B63C1F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7" y="1509897"/>
            <a:ext cx="7318515" cy="5246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51446E-24FE-4DAF-AABE-C777CBF6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9" y="1475299"/>
            <a:ext cx="5678421" cy="53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380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Q &amp; A</a:t>
            </a:r>
            <a:endParaRPr lang="ko-KR" altLang="en-US" sz="4000" b="1" spc="-1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6B49F-F186-4205-8761-525C63B3C0FF}"/>
              </a:ext>
            </a:extLst>
          </p:cNvPr>
          <p:cNvSpPr txBox="1"/>
          <p:nvPr/>
        </p:nvSpPr>
        <p:spPr>
          <a:xfrm>
            <a:off x="487680" y="4024510"/>
            <a:ext cx="2536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감사합니다</a:t>
            </a:r>
            <a:r>
              <a:rPr lang="en-US" altLang="ko-KR" sz="4000" b="1" spc="-150" dirty="0"/>
              <a:t>.</a:t>
            </a:r>
            <a:endParaRPr lang="ko-KR" altLang="en-US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39323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출처</a:t>
            </a:r>
            <a:endParaRPr lang="ko-KR" altLang="en-US" sz="2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08722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8127CD-4D60-402C-83C0-9C71145AB44D}"/>
              </a:ext>
            </a:extLst>
          </p:cNvPr>
          <p:cNvSpPr/>
          <p:nvPr/>
        </p:nvSpPr>
        <p:spPr>
          <a:xfrm>
            <a:off x="3027539" y="3103635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06CDB-F623-4A91-B302-5B3609C1C840}"/>
              </a:ext>
            </a:extLst>
          </p:cNvPr>
          <p:cNvSpPr/>
          <p:nvPr/>
        </p:nvSpPr>
        <p:spPr>
          <a:xfrm>
            <a:off x="961443" y="3097545"/>
            <a:ext cx="2939816" cy="2939816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71C79-0F75-4FFD-B84B-402CC8008A9C}"/>
              </a:ext>
            </a:extLst>
          </p:cNvPr>
          <p:cNvSpPr/>
          <p:nvPr/>
        </p:nvSpPr>
        <p:spPr>
          <a:xfrm>
            <a:off x="2077728" y="1316176"/>
            <a:ext cx="2939816" cy="29398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1675732" y="43926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고령화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3957072" y="4392657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청년인구 유출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3194014" y="236864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지방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12BFB-D20B-4EFA-A7DB-6D36A54BD802}"/>
              </a:ext>
            </a:extLst>
          </p:cNvPr>
          <p:cNvSpPr txBox="1"/>
          <p:nvPr/>
        </p:nvSpPr>
        <p:spPr>
          <a:xfrm>
            <a:off x="467713" y="5868084"/>
            <a:ext cx="126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인구의 고령화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486D-7ACD-4DD4-8199-8B8DDB8F4462}"/>
              </a:ext>
            </a:extLst>
          </p:cNvPr>
          <p:cNvSpPr txBox="1"/>
          <p:nvPr/>
        </p:nvSpPr>
        <p:spPr>
          <a:xfrm>
            <a:off x="5247777" y="5868084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지방의 청년인구 유출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64170-0F2C-4FBB-B84B-C8173F7777DA}"/>
              </a:ext>
            </a:extLst>
          </p:cNvPr>
          <p:cNvSpPr txBox="1"/>
          <p:nvPr/>
        </p:nvSpPr>
        <p:spPr>
          <a:xfrm>
            <a:off x="2547768" y="909290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수도권과 지방 간의 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7035B-D648-40DC-BB86-3D7A00D1D2BB}"/>
              </a:ext>
            </a:extLst>
          </p:cNvPr>
          <p:cNvSpPr txBox="1"/>
          <p:nvPr/>
        </p:nvSpPr>
        <p:spPr>
          <a:xfrm>
            <a:off x="6317750" y="1588475"/>
            <a:ext cx="6298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BEDF-2E6B-4FBF-A21B-0A59B1116E6D}"/>
              </a:ext>
            </a:extLst>
          </p:cNvPr>
          <p:cNvSpPr txBox="1"/>
          <p:nvPr/>
        </p:nvSpPr>
        <p:spPr>
          <a:xfrm>
            <a:off x="7348451" y="2169622"/>
            <a:ext cx="38821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 향하는 청년층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나이 들어가는 지방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소멸 </a:t>
            </a:r>
            <a:r>
              <a:rPr lang="ko-KR" altLang="en-US" sz="4000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가속화</a:t>
            </a:r>
            <a:endParaRPr lang="en-US" altLang="ko-KR" sz="4000" u="sng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+mj-lt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AE796AF-BB57-4F2A-B73D-03A1483ADBCD}"/>
              </a:ext>
            </a:extLst>
          </p:cNvPr>
          <p:cNvSpPr/>
          <p:nvPr/>
        </p:nvSpPr>
        <p:spPr>
          <a:xfrm>
            <a:off x="6969921" y="4127648"/>
            <a:ext cx="356717" cy="33855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F9A96A-44A2-47B3-BD7A-BC06D015D763}"/>
              </a:ext>
            </a:extLst>
          </p:cNvPr>
          <p:cNvSpPr/>
          <p:nvPr/>
        </p:nvSpPr>
        <p:spPr>
          <a:xfrm>
            <a:off x="720000" y="1201485"/>
            <a:ext cx="2880000" cy="5178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2E294F-1B46-474E-BCC3-2B5E92C63D85}"/>
              </a:ext>
            </a:extLst>
          </p:cNvPr>
          <p:cNvSpPr/>
          <p:nvPr/>
        </p:nvSpPr>
        <p:spPr>
          <a:xfrm>
            <a:off x="5104167" y="1201485"/>
            <a:ext cx="2429373" cy="2349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708994-DDF3-45A3-B9FD-E917F7E9D3AF}"/>
              </a:ext>
            </a:extLst>
          </p:cNvPr>
          <p:cNvSpPr/>
          <p:nvPr/>
        </p:nvSpPr>
        <p:spPr>
          <a:xfrm>
            <a:off x="8084834" y="1201485"/>
            <a:ext cx="2429373" cy="23498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7084C6-E3F7-4418-840E-09C1F0274AF3}"/>
              </a:ext>
            </a:extLst>
          </p:cNvPr>
          <p:cNvSpPr/>
          <p:nvPr/>
        </p:nvSpPr>
        <p:spPr>
          <a:xfrm>
            <a:off x="5104167" y="4029680"/>
            <a:ext cx="2429373" cy="23498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C13E6E-A49B-4EB9-8B25-B6CDF3AE17FB}"/>
              </a:ext>
            </a:extLst>
          </p:cNvPr>
          <p:cNvSpPr/>
          <p:nvPr/>
        </p:nvSpPr>
        <p:spPr>
          <a:xfrm>
            <a:off x="8084834" y="4029680"/>
            <a:ext cx="2429373" cy="23498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F85FF99-DD5F-4F7B-8378-BBD3E998C6CE}"/>
              </a:ext>
            </a:extLst>
          </p:cNvPr>
          <p:cNvSpPr/>
          <p:nvPr/>
        </p:nvSpPr>
        <p:spPr>
          <a:xfrm rot="5400000">
            <a:off x="3868933" y="3574067"/>
            <a:ext cx="909351" cy="43288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6CC3C-3FE3-4A1F-A309-A6069D13156A}"/>
              </a:ext>
            </a:extLst>
          </p:cNvPr>
          <p:cNvSpPr txBox="1"/>
          <p:nvPr/>
        </p:nvSpPr>
        <p:spPr>
          <a:xfrm>
            <a:off x="893135" y="1435395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19C512-0F5A-4025-9BF5-A8D19A298FE7}"/>
              </a:ext>
            </a:extLst>
          </p:cNvPr>
          <p:cNvSpPr txBox="1"/>
          <p:nvPr/>
        </p:nvSpPr>
        <p:spPr>
          <a:xfrm>
            <a:off x="916784" y="3023440"/>
            <a:ext cx="173316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내용을 입력하세요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내용을 입력하세요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내용을 입력하세요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3BB0F-7568-464B-ACF0-D783EEBCA824}"/>
              </a:ext>
            </a:extLst>
          </p:cNvPr>
          <p:cNvSpPr txBox="1"/>
          <p:nvPr/>
        </p:nvSpPr>
        <p:spPr>
          <a:xfrm>
            <a:off x="5883477" y="219174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항목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5F5F3E-CECF-4A04-B62B-9F33303F7C59}"/>
              </a:ext>
            </a:extLst>
          </p:cNvPr>
          <p:cNvSpPr txBox="1"/>
          <p:nvPr/>
        </p:nvSpPr>
        <p:spPr>
          <a:xfrm>
            <a:off x="8864144" y="219174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항목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DDA1D-8EC7-456B-8C8E-5C54F0AD7C6E}"/>
              </a:ext>
            </a:extLst>
          </p:cNvPr>
          <p:cNvSpPr txBox="1"/>
          <p:nvPr/>
        </p:nvSpPr>
        <p:spPr>
          <a:xfrm>
            <a:off x="5801960" y="5023549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항목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2263E9-B076-4B57-8478-CE59EB6DA729}"/>
              </a:ext>
            </a:extLst>
          </p:cNvPr>
          <p:cNvSpPr txBox="1"/>
          <p:nvPr/>
        </p:nvSpPr>
        <p:spPr>
          <a:xfrm>
            <a:off x="8782627" y="5023549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항목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4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EC8597-DB87-49F8-BA94-045FE124E3BF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DB0A2C07-E01A-4414-B1F0-889EF2E71101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C31AC9-1535-4F5A-B537-60EB22525EEA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5" name="모서리가 둥근 직사각형 61">
              <a:extLst>
                <a:ext uri="{FF2B5EF4-FFF2-40B4-BE49-F238E27FC236}">
                  <a16:creationId xmlns:a16="http://schemas.microsoft.com/office/drawing/2014/main" id="{CDD63A40-1E23-40BD-9803-1BB87537E7FA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6A4CCB-32C4-4771-9F25-8896381A7E58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48884DE0-6CF3-435D-8E9C-D319BDE1B958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889ED8-D0B2-438D-B602-5E6CE9DFAC87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19" name="모서리가 둥근 직사각형 58">
              <a:extLst>
                <a:ext uri="{FF2B5EF4-FFF2-40B4-BE49-F238E27FC236}">
                  <a16:creationId xmlns:a16="http://schemas.microsoft.com/office/drawing/2014/main" id="{558B5357-6C58-4CD0-8462-39A4AFB938E0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3BDB72F-80CF-49EB-9D02-36DC551035A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46">
            <a:extLst>
              <a:ext uri="{FF2B5EF4-FFF2-40B4-BE49-F238E27FC236}">
                <a16:creationId xmlns:a16="http://schemas.microsoft.com/office/drawing/2014/main" id="{BADF4704-E8F5-4AB8-9D65-6F2006F71D72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A0E7EA-2CBE-45DE-A475-5443FAABFC9C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3" name="모서리가 둥근 직사각형 56">
              <a:extLst>
                <a:ext uri="{FF2B5EF4-FFF2-40B4-BE49-F238E27FC236}">
                  <a16:creationId xmlns:a16="http://schemas.microsoft.com/office/drawing/2014/main" id="{7C040C98-BBA7-4ED3-BA83-75AC44A068DB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047B0DF-9848-41DC-951D-3BB835D3325C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179D18-D006-4B07-9F0F-6830D6179924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0F58EE4E-5197-4EB8-B153-AA47FB8474C1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30432B-FF5A-4160-A2B0-540EBFAAE638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F598C50-6A70-455B-8F1D-C8DD19DA7BE4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505F5B-BE41-4630-A492-7524CAD4100C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A6917C6A-D643-423B-9CF6-EA42FCF0A132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DE716-E280-496C-858F-6490A050D600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696EF9-94FC-4CCD-8923-EECDE98099EC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676240-996A-4A15-80C7-854CCCC3A47D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1AB1DE-83F8-49B4-A38E-8B3AC1CF5208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A0D424-088E-4886-828F-DC88FE61A2DF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9AC0DF-EB3B-43AF-837D-5EA66A079B3D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163D5A-B522-431F-8020-31BF079823B9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420F57-94DE-4929-8506-A48B5D7CE0BC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6FB498-EC8D-40F7-90A7-E9BE64519460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1DA85F-DCF3-465D-B1F8-B385C94AC09A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06C15B-B779-4A83-98FD-E334EDF38B18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242892-C7AA-4292-8F8D-57A5B4C960F2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4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F2BDE-C50E-481C-81D2-420BD4754B10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86BB71D1-1AE9-4F0E-906A-C812150D6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82675"/>
              </p:ext>
            </p:extLst>
          </p:nvPr>
        </p:nvGraphicFramePr>
        <p:xfrm>
          <a:off x="49784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F2C7B441-6ECD-482A-92DF-E2897E50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478548"/>
              </p:ext>
            </p:extLst>
          </p:nvPr>
        </p:nvGraphicFramePr>
        <p:xfrm>
          <a:off x="679450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0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82279BEB-ECA9-4FCC-8ABD-F99ABE0B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9BFBAAEE-7EE9-4100-B780-85E5CF3F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9A552D75-DC7B-48C9-81E5-E988C2FC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D6580971-819B-46B7-89A7-E00B9E1B8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356C2BEC-CCDE-4FE9-BC17-A80FBBF43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F20B608B-3A10-42A0-91DE-D4BC9644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6" name="그래픽 15" descr="사람">
            <a:extLst>
              <a:ext uri="{FF2B5EF4-FFF2-40B4-BE49-F238E27FC236}">
                <a16:creationId xmlns:a16="http://schemas.microsoft.com/office/drawing/2014/main" id="{B2812C10-26E3-419E-8F2B-727B896F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7" name="그래픽 16" descr="사람">
            <a:extLst>
              <a:ext uri="{FF2B5EF4-FFF2-40B4-BE49-F238E27FC236}">
                <a16:creationId xmlns:a16="http://schemas.microsoft.com/office/drawing/2014/main" id="{E549F81E-BD29-4CE3-A1B3-8D3E9AA1F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8" name="그래픽 17" descr="사람">
            <a:extLst>
              <a:ext uri="{FF2B5EF4-FFF2-40B4-BE49-F238E27FC236}">
                <a16:creationId xmlns:a16="http://schemas.microsoft.com/office/drawing/2014/main" id="{69654E3F-3E37-4E53-81D9-A50F09B9E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9" name="그래픽 18" descr="사람">
            <a:extLst>
              <a:ext uri="{FF2B5EF4-FFF2-40B4-BE49-F238E27FC236}">
                <a16:creationId xmlns:a16="http://schemas.microsoft.com/office/drawing/2014/main" id="{D92B0039-C7FF-4721-BB21-34F70D723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9DF1492C-54FE-40CA-B90C-179DCDFF0587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789D41-D61B-4F64-950B-2A04B85A08DE}"/>
              </a:ext>
            </a:extLst>
          </p:cNvPr>
          <p:cNvSpPr txBox="1"/>
          <p:nvPr/>
        </p:nvSpPr>
        <p:spPr>
          <a:xfrm>
            <a:off x="3398520" y="13682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2C1E02-67F5-41D4-9B0B-C2D9F7EFF930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B5D56-12CC-4241-819C-312D3B51DD8D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444430FF-29AA-4735-9A97-6513E8598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6" name="그래픽 25" descr="여자">
            <a:extLst>
              <a:ext uri="{FF2B5EF4-FFF2-40B4-BE49-F238E27FC236}">
                <a16:creationId xmlns:a16="http://schemas.microsoft.com/office/drawing/2014/main" id="{4753D8B8-36B5-4864-B6DC-9B37EF0D4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FA69AF6C-506B-4C75-B028-21E96ED16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28" name="그래픽 27" descr="여자">
            <a:extLst>
              <a:ext uri="{FF2B5EF4-FFF2-40B4-BE49-F238E27FC236}">
                <a16:creationId xmlns:a16="http://schemas.microsoft.com/office/drawing/2014/main" id="{BB5D2F5A-3874-48F2-B9AA-668FCBBDB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D57EEF23-FBDB-47A1-9EA1-CE53222D7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0" name="그래픽 29" descr="여자">
            <a:extLst>
              <a:ext uri="{FF2B5EF4-FFF2-40B4-BE49-F238E27FC236}">
                <a16:creationId xmlns:a16="http://schemas.microsoft.com/office/drawing/2014/main" id="{FF5AA6E2-C2E8-4ABA-9ED4-F6595D23B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1CF8DDA-65DC-427B-9824-966D7C086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32" name="그래픽 31" descr="여자">
            <a:extLst>
              <a:ext uri="{FF2B5EF4-FFF2-40B4-BE49-F238E27FC236}">
                <a16:creationId xmlns:a16="http://schemas.microsoft.com/office/drawing/2014/main" id="{2587627B-3DF2-4EB8-A73C-A12562611E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6806703-82C6-4713-B405-C7EF652E2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34" name="그래픽 33" descr="여자">
            <a:extLst>
              <a:ext uri="{FF2B5EF4-FFF2-40B4-BE49-F238E27FC236}">
                <a16:creationId xmlns:a16="http://schemas.microsoft.com/office/drawing/2014/main" id="{A405752C-C8E1-47A4-A249-BC37CF7A8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35" name="양쪽 대괄호 34">
            <a:extLst>
              <a:ext uri="{FF2B5EF4-FFF2-40B4-BE49-F238E27FC236}">
                <a16:creationId xmlns:a16="http://schemas.microsoft.com/office/drawing/2014/main" id="{A3E89E33-77F9-4E64-8ABD-7B9681963FA0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B705B5-6383-4356-A6A4-330F02320932}"/>
              </a:ext>
            </a:extLst>
          </p:cNvPr>
          <p:cNvSpPr txBox="1"/>
          <p:nvPr/>
        </p:nvSpPr>
        <p:spPr>
          <a:xfrm>
            <a:off x="3437411" y="427848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16A88E-1C0C-49F4-9D09-FC9E5A871594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48DE-448A-4237-A64F-99C9F07485C4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92944B-8693-4F90-BA49-4EC0B9AF5845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96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D66751-7EA4-46CD-A9CF-33264C9B441E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9288B89-274E-46C2-960F-954F47C0EDF1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17CF3E6-08BB-474C-B756-B920036D139D}"/>
              </a:ext>
            </a:extLst>
          </p:cNvPr>
          <p:cNvSpPr txBox="1"/>
          <p:nvPr/>
        </p:nvSpPr>
        <p:spPr>
          <a:xfrm>
            <a:off x="709930" y="182829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F632C8-BABD-4434-8AC7-E1A9578B2B55}"/>
              </a:ext>
            </a:extLst>
          </p:cNvPr>
          <p:cNvSpPr txBox="1"/>
          <p:nvPr/>
        </p:nvSpPr>
        <p:spPr>
          <a:xfrm>
            <a:off x="1177715" y="193125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30F8F7-75E5-412E-9ED5-EE75DF61D9FC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FEEA9F0-BE38-4701-9196-A386B5025B06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3650497-3CA7-4EDA-BD90-DBC70D84B1B0}"/>
              </a:ext>
            </a:extLst>
          </p:cNvPr>
          <p:cNvSpPr txBox="1"/>
          <p:nvPr/>
        </p:nvSpPr>
        <p:spPr>
          <a:xfrm>
            <a:off x="4577080" y="183976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FFB9F4-F3A1-4B1C-A9C8-CA986A4E2E47}"/>
              </a:ext>
            </a:extLst>
          </p:cNvPr>
          <p:cNvSpPr txBox="1"/>
          <p:nvPr/>
        </p:nvSpPr>
        <p:spPr>
          <a:xfrm>
            <a:off x="5044865" y="194272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D12C17-D4EC-470D-934D-3E1A1461267C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5F79FB-DD78-41BE-9C63-3A9451EBCCA6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0101981-9D8E-4626-BFBF-80EF24C40C7D}"/>
              </a:ext>
            </a:extLst>
          </p:cNvPr>
          <p:cNvSpPr txBox="1"/>
          <p:nvPr/>
        </p:nvSpPr>
        <p:spPr>
          <a:xfrm>
            <a:off x="8444230" y="185124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EFF5EB-FF02-4295-98D3-4EBE76E37E0F}"/>
              </a:ext>
            </a:extLst>
          </p:cNvPr>
          <p:cNvSpPr txBox="1"/>
          <p:nvPr/>
        </p:nvSpPr>
        <p:spPr>
          <a:xfrm>
            <a:off x="8912015" y="195420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71BEC70-0D81-4E6D-9153-15E306ECA635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B502D7D-EE45-4DCF-8606-8ACB7576645D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7E270D-CF26-4425-8798-F921C41CF8AB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E6BF711-47EF-46B1-90F2-16DB78F71EFC}"/>
              </a:ext>
            </a:extLst>
          </p:cNvPr>
          <p:cNvSpPr txBox="1"/>
          <p:nvPr/>
        </p:nvSpPr>
        <p:spPr>
          <a:xfrm>
            <a:off x="4577080" y="2680911"/>
            <a:ext cx="3135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어머니 한 헤는 내일 계절이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위에 아침이 가을 별 하나에 </a:t>
            </a:r>
            <a:r>
              <a:rPr lang="ko-KR" altLang="en-US" sz="1400" dirty="0" err="1"/>
              <a:t>라이너</a:t>
            </a:r>
            <a:r>
              <a:rPr lang="ko-KR" altLang="en-US" sz="1400" dirty="0"/>
              <a:t> 이런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별 것은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그리워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어머니 사랑과 한 이네들은 불러 별빛이 둘 않은 어머님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말 묻힌 노루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소학교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흙으로 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아름다운 옥 마리아 별 흙으로 않은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풀이 무성할 언덕 벌레는 둘 버리었습니다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이웃 이네들은 벌써 우는 자랑처럼 불러 듯합니다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하나에 내 하나에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지나가는 헤는 하나에 오면 우는 써 잔디가 까닭이요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계십니다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FB884FCA-9ABA-4BFB-9B4B-EAE521ED0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096435"/>
              </p:ext>
            </p:extLst>
          </p:nvPr>
        </p:nvGraphicFramePr>
        <p:xfrm>
          <a:off x="8487842" y="2749000"/>
          <a:ext cx="2943226" cy="305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C24C43CD-4D8E-4DEF-87CF-EA855EE43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159445"/>
              </p:ext>
            </p:extLst>
          </p:nvPr>
        </p:nvGraphicFramePr>
        <p:xfrm>
          <a:off x="5080" y="2729750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4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58503C3-3CAB-4DB8-8D09-CFF44A88E090}"/>
              </a:ext>
            </a:extLst>
          </p:cNvPr>
          <p:cNvSpPr/>
          <p:nvPr/>
        </p:nvSpPr>
        <p:spPr>
          <a:xfrm>
            <a:off x="652100" y="4816400"/>
            <a:ext cx="10887800" cy="1436859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990A206-20FB-4AF3-87F1-15279316ED42}"/>
              </a:ext>
            </a:extLst>
          </p:cNvPr>
          <p:cNvSpPr/>
          <p:nvPr/>
        </p:nvSpPr>
        <p:spPr>
          <a:xfrm>
            <a:off x="652100" y="3138889"/>
            <a:ext cx="10887800" cy="1436859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5D23C980-BB33-4576-8E3A-3D883C2367CB}"/>
              </a:ext>
            </a:extLst>
          </p:cNvPr>
          <p:cNvSpPr/>
          <p:nvPr/>
        </p:nvSpPr>
        <p:spPr>
          <a:xfrm>
            <a:off x="652100" y="1461379"/>
            <a:ext cx="10887800" cy="1436859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DFFD145F-85AA-485E-A3CA-A6591992D261}"/>
              </a:ext>
            </a:extLst>
          </p:cNvPr>
          <p:cNvSpPr/>
          <p:nvPr/>
        </p:nvSpPr>
        <p:spPr>
          <a:xfrm>
            <a:off x="7304436" y="1581705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594339F5-E00A-4B46-B597-B617EF7C390C}"/>
              </a:ext>
            </a:extLst>
          </p:cNvPr>
          <p:cNvSpPr/>
          <p:nvPr/>
        </p:nvSpPr>
        <p:spPr>
          <a:xfrm>
            <a:off x="6447115" y="2784962"/>
            <a:ext cx="1759764" cy="48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59764" y="0"/>
                </a:moveTo>
                <a:lnTo>
                  <a:pt x="1759764" y="240651"/>
                </a:lnTo>
                <a:lnTo>
                  <a:pt x="0" y="240651"/>
                </a:lnTo>
                <a:lnTo>
                  <a:pt x="0" y="481303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B0B2EABE-D6A1-4CC5-BAD3-4BDED5A836A4}"/>
              </a:ext>
            </a:extLst>
          </p:cNvPr>
          <p:cNvSpPr/>
          <p:nvPr/>
        </p:nvSpPr>
        <p:spPr>
          <a:xfrm>
            <a:off x="5544672" y="3266266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D608551D-6215-4300-8D28-26E1C17255DF}"/>
              </a:ext>
            </a:extLst>
          </p:cNvPr>
          <p:cNvSpPr/>
          <p:nvPr/>
        </p:nvSpPr>
        <p:spPr>
          <a:xfrm>
            <a:off x="5273939" y="4469523"/>
            <a:ext cx="1173176" cy="48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73176" y="0"/>
                </a:moveTo>
                <a:lnTo>
                  <a:pt x="1173176" y="240651"/>
                </a:lnTo>
                <a:lnTo>
                  <a:pt x="0" y="240651"/>
                </a:lnTo>
                <a:lnTo>
                  <a:pt x="0" y="481303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D376B56-B159-4951-BD8F-97502C41F3A0}"/>
              </a:ext>
            </a:extLst>
          </p:cNvPr>
          <p:cNvSpPr/>
          <p:nvPr/>
        </p:nvSpPr>
        <p:spPr>
          <a:xfrm>
            <a:off x="4371495" y="4950827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030097D-1B32-4DFB-B840-6ED8AF81C602}"/>
              </a:ext>
            </a:extLst>
          </p:cNvPr>
          <p:cNvSpPr/>
          <p:nvPr/>
        </p:nvSpPr>
        <p:spPr>
          <a:xfrm>
            <a:off x="6447115" y="4469523"/>
            <a:ext cx="1173176" cy="48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0651"/>
                </a:lnTo>
                <a:lnTo>
                  <a:pt x="1173176" y="240651"/>
                </a:lnTo>
                <a:lnTo>
                  <a:pt x="1173176" y="481303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77E707B8-0208-45C2-A6A2-66825D3D0EF2}"/>
              </a:ext>
            </a:extLst>
          </p:cNvPr>
          <p:cNvSpPr/>
          <p:nvPr/>
        </p:nvSpPr>
        <p:spPr>
          <a:xfrm>
            <a:off x="6717848" y="4950827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E1D0EF1A-8D9E-4A3A-BFCF-09DB9BA4C2B4}"/>
              </a:ext>
            </a:extLst>
          </p:cNvPr>
          <p:cNvSpPr/>
          <p:nvPr/>
        </p:nvSpPr>
        <p:spPr>
          <a:xfrm>
            <a:off x="8206880" y="2784962"/>
            <a:ext cx="1759764" cy="48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0651"/>
                </a:lnTo>
                <a:lnTo>
                  <a:pt x="1759764" y="240651"/>
                </a:lnTo>
                <a:lnTo>
                  <a:pt x="1759764" y="481303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5159641-32F5-419A-BAE9-64C1E38C0E84}"/>
              </a:ext>
            </a:extLst>
          </p:cNvPr>
          <p:cNvSpPr/>
          <p:nvPr/>
        </p:nvSpPr>
        <p:spPr>
          <a:xfrm>
            <a:off x="9064201" y="3266266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5347E554-8F54-4CB9-A1D1-93F18F02ACA2}"/>
              </a:ext>
            </a:extLst>
          </p:cNvPr>
          <p:cNvSpPr/>
          <p:nvPr/>
        </p:nvSpPr>
        <p:spPr>
          <a:xfrm>
            <a:off x="9920924" y="4469523"/>
            <a:ext cx="91440" cy="4813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81303"/>
                </a:lnTo>
              </a:path>
            </a:pathLst>
          </a:custGeom>
          <a:noFill/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DEF3C237-723D-450E-B11A-07A03D995B89}"/>
              </a:ext>
            </a:extLst>
          </p:cNvPr>
          <p:cNvSpPr/>
          <p:nvPr/>
        </p:nvSpPr>
        <p:spPr>
          <a:xfrm>
            <a:off x="9064201" y="4950827"/>
            <a:ext cx="1804886" cy="12032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F9861-6E59-4EB8-B4B6-4263A7FE5333}"/>
              </a:ext>
            </a:extLst>
          </p:cNvPr>
          <p:cNvSpPr txBox="1"/>
          <p:nvPr/>
        </p:nvSpPr>
        <p:spPr>
          <a:xfrm>
            <a:off x="1130300" y="1856642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70C46A-22E8-4498-A38A-658B02672C88}"/>
              </a:ext>
            </a:extLst>
          </p:cNvPr>
          <p:cNvSpPr txBox="1"/>
          <p:nvPr/>
        </p:nvSpPr>
        <p:spPr>
          <a:xfrm>
            <a:off x="1130300" y="3534152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213D9B-065F-46B4-8377-1B324E35A585}"/>
              </a:ext>
            </a:extLst>
          </p:cNvPr>
          <p:cNvSpPr txBox="1"/>
          <p:nvPr/>
        </p:nvSpPr>
        <p:spPr>
          <a:xfrm>
            <a:off x="1130300" y="5211662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F527205-D8B4-4BDD-BF5B-86F7651DE429}"/>
              </a:ext>
            </a:extLst>
          </p:cNvPr>
          <p:cNvSpPr txBox="1"/>
          <p:nvPr/>
        </p:nvSpPr>
        <p:spPr>
          <a:xfrm>
            <a:off x="7484566" y="18721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AEABF2F-74EB-4F6B-A1C0-7E285FFB84BD}"/>
              </a:ext>
            </a:extLst>
          </p:cNvPr>
          <p:cNvSpPr txBox="1"/>
          <p:nvPr/>
        </p:nvSpPr>
        <p:spPr>
          <a:xfrm>
            <a:off x="5724802" y="354961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8C3B14-78C9-4036-86C1-178A05D92F2D}"/>
              </a:ext>
            </a:extLst>
          </p:cNvPr>
          <p:cNvSpPr txBox="1"/>
          <p:nvPr/>
        </p:nvSpPr>
        <p:spPr>
          <a:xfrm>
            <a:off x="9244331" y="356749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5F1825-8705-48C6-86B3-15DC4B1E25D7}"/>
              </a:ext>
            </a:extLst>
          </p:cNvPr>
          <p:cNvSpPr txBox="1"/>
          <p:nvPr/>
        </p:nvSpPr>
        <p:spPr>
          <a:xfrm>
            <a:off x="4551625" y="52371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DEC7E4-E026-40C4-A75C-769EB319490D}"/>
              </a:ext>
            </a:extLst>
          </p:cNvPr>
          <p:cNvSpPr txBox="1"/>
          <p:nvPr/>
        </p:nvSpPr>
        <p:spPr>
          <a:xfrm>
            <a:off x="6897978" y="52371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E5C9E1-D8ED-48B2-AC5A-581844D7C6E2}"/>
              </a:ext>
            </a:extLst>
          </p:cNvPr>
          <p:cNvSpPr txBox="1"/>
          <p:nvPr/>
        </p:nvSpPr>
        <p:spPr>
          <a:xfrm>
            <a:off x="9244331" y="52371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23419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37" name="갈매기형 수장 5">
            <a:extLst>
              <a:ext uri="{FF2B5EF4-FFF2-40B4-BE49-F238E27FC236}">
                <a16:creationId xmlns:a16="http://schemas.microsoft.com/office/drawing/2014/main" id="{9F853ED8-BBA8-4C6B-BCC5-36DDC4C61484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갈매기형 수장 4">
            <a:extLst>
              <a:ext uri="{FF2B5EF4-FFF2-40B4-BE49-F238E27FC236}">
                <a16:creationId xmlns:a16="http://schemas.microsoft.com/office/drawing/2014/main" id="{B4012FA0-6079-4C88-8946-115E820DF888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오각형 3">
            <a:extLst>
              <a:ext uri="{FF2B5EF4-FFF2-40B4-BE49-F238E27FC236}">
                <a16:creationId xmlns:a16="http://schemas.microsoft.com/office/drawing/2014/main" id="{1D885624-1CE5-4E47-8FC1-E531D3E0BB7B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D96A2CA8-682A-4CE9-8128-5CFF8EFBB891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112F98A-3270-4E91-B8AC-D13020172E20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B60A52BF-1066-43E5-B890-D61D86C77375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B19691-F154-47F3-82C8-9553DB941F00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8EF6B-53E2-45B7-9490-9962A4385696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4DD69-337F-4AC8-A40E-A12A96325593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3DBBE0-79D0-4686-840D-DE2FFCB775DB}"/>
              </a:ext>
            </a:extLst>
          </p:cNvPr>
          <p:cNvSpPr txBox="1"/>
          <p:nvPr/>
        </p:nvSpPr>
        <p:spPr>
          <a:xfrm>
            <a:off x="1074386" y="3621918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4ABAF-B393-4F91-9D82-AF2DBDBF366A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37DF0-B964-4AD2-9647-8EF963F3D76F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845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89FFE7-60E0-42B9-8CA2-2D8A55333630}"/>
              </a:ext>
            </a:extLst>
          </p:cNvPr>
          <p:cNvSpPr/>
          <p:nvPr/>
        </p:nvSpPr>
        <p:spPr>
          <a:xfrm>
            <a:off x="5827417" y="927100"/>
            <a:ext cx="5678783" cy="5200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23155CA5-43CF-492B-A6E2-B02C835C6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019124"/>
              </p:ext>
            </p:extLst>
          </p:nvPr>
        </p:nvGraphicFramePr>
        <p:xfrm>
          <a:off x="360000" y="2324100"/>
          <a:ext cx="5172666" cy="3803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84C7D90-00F7-4D88-817E-417E3078AA59}"/>
              </a:ext>
            </a:extLst>
          </p:cNvPr>
          <p:cNvSpPr txBox="1"/>
          <p:nvPr/>
        </p:nvSpPr>
        <p:spPr>
          <a:xfrm>
            <a:off x="5994380" y="3527118"/>
            <a:ext cx="5270520" cy="2399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그리워 멀리 하나에 이름과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무엇인지 별에도 어머니 이름자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슬퍼하는 너무나 위에 된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없이 별에도 이름을 나는 풀이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부끄러운 시와 계절이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나의 묻힌 속의 이웃 하나의 사랑과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위에 강아지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새겨지는 별 불러 어머니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이제 것은 별들을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된 슬퍼하는 못 별 시인의 사랑과 있습니다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멀리 그러나 이런 겨울이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풀이 별 </a:t>
            </a:r>
            <a:r>
              <a:rPr lang="ko-KR" altLang="en-US" spc="-150" dirty="0" err="1">
                <a:latin typeface="+mn-ea"/>
              </a:rPr>
              <a:t>라이너</a:t>
            </a:r>
            <a:r>
              <a:rPr lang="ko-KR" altLang="en-US" spc="-150" dirty="0">
                <a:latin typeface="+mn-ea"/>
              </a:rPr>
              <a:t> 쓸쓸함과 버리었습니다</a:t>
            </a:r>
            <a:r>
              <a:rPr lang="en-US" altLang="ko-KR" spc="-150" dirty="0">
                <a:latin typeface="+mn-ea"/>
              </a:rPr>
              <a:t>. 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BF9F-E65E-49B4-803A-3E73E2656BE2}"/>
              </a:ext>
            </a:extLst>
          </p:cNvPr>
          <p:cNvSpPr txBox="1"/>
          <p:nvPr/>
        </p:nvSpPr>
        <p:spPr>
          <a:xfrm>
            <a:off x="6096002" y="2024885"/>
            <a:ext cx="36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6630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917A-BD39-4567-BCA0-9F7703F93819}"/>
              </a:ext>
            </a:extLst>
          </p:cNvPr>
          <p:cNvSpPr txBox="1"/>
          <p:nvPr/>
        </p:nvSpPr>
        <p:spPr>
          <a:xfrm>
            <a:off x="3819839" y="3097252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키워드</a:t>
            </a:r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입력하세요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2FA3E307-1DB0-4A46-81E0-D988ABC8E7DD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F8A9-9B61-4760-8274-E913E3D895F9}"/>
              </a:ext>
            </a:extLst>
          </p:cNvPr>
          <p:cNvSpPr txBox="1"/>
          <p:nvPr/>
        </p:nvSpPr>
        <p:spPr>
          <a:xfrm>
            <a:off x="40903" y="1166842"/>
            <a:ext cx="116378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3600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지방 소멸 현상 </a:t>
            </a:r>
            <a:r>
              <a:rPr lang="ko-KR" altLang="en-US" sz="2800" dirty="0">
                <a:latin typeface="+mj-lt"/>
              </a:rPr>
              <a:t>을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데이터를 통해 분석하고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해결방안 제시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just"/>
            <a:r>
              <a:rPr lang="en-US" altLang="ko-KR" sz="2400" dirty="0">
                <a:latin typeface="+mj-lt"/>
              </a:rPr>
              <a:t> </a:t>
            </a:r>
          </a:p>
          <a:p>
            <a:pPr algn="just"/>
            <a:r>
              <a:rPr lang="en-US" altLang="ko-KR" sz="2400" dirty="0">
                <a:latin typeface="+mj-lt"/>
              </a:rPr>
              <a:t>                                                       </a:t>
            </a:r>
            <a:r>
              <a:rPr lang="ko-KR" altLang="en-US" sz="2400" dirty="0">
                <a:latin typeface="+mj-lt"/>
              </a:rPr>
              <a:t>분석도구 </a:t>
            </a:r>
            <a:r>
              <a:rPr lang="en-US" altLang="ko-KR" sz="2400" dirty="0">
                <a:latin typeface="+mj-lt"/>
              </a:rPr>
              <a:t>: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C6C19720-2D4B-40BB-877F-2CC8C206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6523" y="5033395"/>
            <a:ext cx="24605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수집 및 출처</a:t>
            </a:r>
          </a:p>
        </p:txBody>
      </p:sp>
    </p:spTree>
    <p:extLst>
      <p:ext uri="{BB962C8B-B14F-4D97-AF65-F5344CB8AC3E}">
        <p14:creationId xmlns:p14="http://schemas.microsoft.com/office/powerpoint/2010/main" val="1078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 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A065-EB15-46A4-A510-33B589DC84A6}"/>
              </a:ext>
            </a:extLst>
          </p:cNvPr>
          <p:cNvSpPr txBox="1"/>
          <p:nvPr/>
        </p:nvSpPr>
        <p:spPr>
          <a:xfrm>
            <a:off x="133268" y="884576"/>
            <a:ext cx="92770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</a:p>
          <a:p>
            <a:endParaRPr lang="ko-KR" altLang="en-US" sz="1400" dirty="0"/>
          </a:p>
          <a:p>
            <a:r>
              <a:rPr lang="en-US" altLang="ko-KR" sz="1400" dirty="0"/>
              <a:t>KOSIS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([https://kosis.kr/index/index.do](https://kosis.kr/index/index.do))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워크넷</a:t>
            </a:r>
            <a:r>
              <a:rPr lang="en-US" altLang="ko-KR" sz="1400" dirty="0"/>
              <a:t>([https://www.work.go.kr/seekWantedMain.do](https://www.work.go.kr/seekWantedMain.do))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한국지방행정연구원</a:t>
            </a:r>
            <a:r>
              <a:rPr lang="en-US" altLang="ko-KR" sz="1400" dirty="0"/>
              <a:t>([https://www.krila.re.kr/](https://www.krila.re.kr/))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마을축제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생활문화시설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자체 기획 문화예술 공연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대기오염물질 배출량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시도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/>
              <a:t>종사자규모별</a:t>
            </a:r>
            <a:r>
              <a:rPr lang="en-US" altLang="ko-KR" sz="1400" dirty="0"/>
              <a:t>_</a:t>
            </a:r>
            <a:r>
              <a:rPr lang="ko-KR" altLang="en-US" sz="1400" dirty="0" err="1"/>
              <a:t>사업체수</a:t>
            </a:r>
            <a:r>
              <a:rPr lang="en-US" altLang="ko-KR" sz="1400" dirty="0"/>
              <a:t>__</a:t>
            </a:r>
            <a:r>
              <a:rPr lang="ko-KR" altLang="en-US" sz="1400" dirty="0"/>
              <a:t>종사자수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광역교통시설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교육시설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의료시설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FEE-FD0A-4CCB-A739-2257C5CDCFE4}"/>
              </a:ext>
            </a:extLst>
          </p:cNvPr>
          <p:cNvSpPr txBox="1"/>
          <p:nvPr/>
        </p:nvSpPr>
        <p:spPr>
          <a:xfrm>
            <a:off x="6096000" y="3142211"/>
            <a:ext cx="4688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  <a:r>
              <a:rPr lang="ko-KR" altLang="en-US" sz="1400" dirty="0"/>
              <a:t>년 판매시설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문화기반시설수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이용하고 싶은 체육시설 </a:t>
            </a:r>
            <a:r>
              <a:rPr lang="en-US" altLang="ko-KR" sz="1400" dirty="0"/>
              <a:t>1</a:t>
            </a:r>
            <a:r>
              <a:rPr lang="ko-KR" altLang="en-US" sz="1400" dirty="0"/>
              <a:t>순위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만족도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목적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강소기업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워크넷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02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2362</Words>
  <Application>Microsoft Office PowerPoint</Application>
  <PresentationFormat>와이드스크린</PresentationFormat>
  <Paragraphs>542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Helvetica Neue</vt:lpstr>
      <vt:lpstr>나눔스퀘어</vt:lpstr>
      <vt:lpstr>나눔스퀘어 ExtraBold</vt:lpstr>
      <vt:lpstr>마루 부리 Beta</vt:lpstr>
      <vt:lpstr>조선일보명조</vt:lpstr>
      <vt:lpstr>Arial</vt:lpstr>
      <vt:lpstr>Bauhaus 93</vt:lpstr>
      <vt:lpstr>Consolas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 재성</cp:lastModifiedBy>
  <cp:revision>213</cp:revision>
  <dcterms:created xsi:type="dcterms:W3CDTF">2020-12-05T00:38:41Z</dcterms:created>
  <dcterms:modified xsi:type="dcterms:W3CDTF">2022-03-22T04:01:04Z</dcterms:modified>
</cp:coreProperties>
</file>